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charts/style13.xml" ContentType="application/vnd.ms-office.chart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theme/themeOverride3.xml" ContentType="application/vnd.openxmlformats-officedocument.themeOverride+xml"/>
  <Override PartName="/ppt/charts/colors4.xml" ContentType="application/vnd.ms-office.chartcolorstyle+xml"/>
  <Override PartName="/ppt/charts/style4.xml" ContentType="application/vnd.ms-office.chart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style7.xml" ContentType="application/vnd.ms-office.chartstyle+xml"/>
  <Override PartName="/ppt/charts/chart7.xml" ContentType="application/vnd.openxmlformats-officedocument.drawingml.chart+xml"/>
  <Override PartName="/ppt/theme/theme1.xml" ContentType="application/vnd.openxmlformats-officedocument.theme+xml"/>
  <Override PartName="/ppt/theme/themeOverride5.xml" ContentType="application/vnd.openxmlformats-officedocument.themeOverride+xml"/>
  <Override PartName="/ppt/charts/colors6.xml" ContentType="application/vnd.ms-office.chartcolor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2.xml" ContentType="application/vnd.openxmlformats-officedocument.themeOverrid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Override1.xml" ContentType="application/vnd.openxmlformats-officedocument.themeOverride+xml"/>
  <Override PartName="/ppt/notesMasters/notesMaster1.xml" ContentType="application/vnd.openxmlformats-officedocument.presentationml.notesMaster+xml"/>
  <Override PartName="/ppt/charts/colors7.xml" ContentType="application/vnd.ms-office.chartcolorstyle+xml"/>
  <Override PartName="/ppt/charts/colors13.xml" ContentType="application/vnd.ms-office.chartcolorstyle+xml"/>
  <Override PartName="/ppt/charts/chart13.xml" ContentType="application/vnd.openxmlformats-officedocument.drawingml.chart+xml"/>
  <Override PartName="/ppt/theme/themeOverride7.xml" ContentType="application/vnd.openxmlformats-officedocument.themeOverride+xml"/>
  <Override PartName="/ppt/charts/colors12.xml" ContentType="application/vnd.ms-office.chartcolorstyle+xml"/>
  <Override PartName="/ppt/charts/style12.xml" ContentType="application/vnd.ms-office.chartstyle+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charts/colors14.xml" ContentType="application/vnd.ms-office.chartcolorstyle+xml"/>
  <Override PartName="/ppt/charts/style14.xml" ContentType="application/vnd.ms-office.chartstyle+xml"/>
  <Override PartName="/ppt/charts/chart12.xml" ContentType="application/vnd.openxmlformats-officedocument.drawingml.chart+xml"/>
  <Override PartName="/ppt/charts/style11.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style9.xml" ContentType="application/vnd.ms-office.chartstyle+xml"/>
  <Override PartName="/ppt/charts/colors11.xml" ContentType="application/vnd.ms-office.chartcolorstyle+xml"/>
  <Override PartName="/ppt/charts/colors9.xml" ContentType="application/vnd.ms-office.chartcolorstyle+xml"/>
  <Override PartName="/ppt/theme/themeOverride6.xml" ContentType="application/vnd.openxmlformats-officedocument.themeOverride+xml"/>
  <Override PartName="/ppt/charts/colors10.xml" ContentType="application/vnd.ms-office.chartcolorstyle+xml"/>
  <Override PartName="/ppt/charts/chart11.xml" ContentType="application/vnd.openxmlformats-officedocument.drawingml.chart+xml"/>
  <Override PartName="/ppt/charts/chart10.xml" ContentType="application/vnd.openxmlformats-officedocument.drawingml.chart+xml"/>
  <Override PartName="/ppt/charts/style10.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8" r:id="rId2"/>
  </p:sldMasterIdLst>
  <p:notesMasterIdLst>
    <p:notesMasterId r:id="rId29"/>
  </p:notesMasterIdLst>
  <p:sldIdLst>
    <p:sldId id="257" r:id="rId3"/>
    <p:sldId id="264" r:id="rId4"/>
    <p:sldId id="300" r:id="rId5"/>
    <p:sldId id="267" r:id="rId6"/>
    <p:sldId id="269" r:id="rId7"/>
    <p:sldId id="271" r:id="rId8"/>
    <p:sldId id="274" r:id="rId9"/>
    <p:sldId id="275" r:id="rId10"/>
    <p:sldId id="299" r:id="rId11"/>
    <p:sldId id="260" r:id="rId12"/>
    <p:sldId id="279" r:id="rId13"/>
    <p:sldId id="281" r:id="rId14"/>
    <p:sldId id="280" r:id="rId15"/>
    <p:sldId id="278" r:id="rId16"/>
    <p:sldId id="286" r:id="rId17"/>
    <p:sldId id="293" r:id="rId18"/>
    <p:sldId id="294" r:id="rId19"/>
    <p:sldId id="295" r:id="rId20"/>
    <p:sldId id="282" r:id="rId21"/>
    <p:sldId id="284" r:id="rId22"/>
    <p:sldId id="283" r:id="rId23"/>
    <p:sldId id="285" r:id="rId24"/>
    <p:sldId id="298" r:id="rId25"/>
    <p:sldId id="301" r:id="rId26"/>
    <p:sldId id="287" r:id="rId27"/>
    <p:sldId id="303"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6518" autoAdjust="0"/>
  </p:normalViewPr>
  <p:slideViewPr>
    <p:cSldViewPr snapToGrid="0">
      <p:cViewPr varScale="1">
        <p:scale>
          <a:sx n="105" d="100"/>
          <a:sy n="105" d="100"/>
        </p:scale>
        <p:origin x="12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OCHART\projects\hagis\Comparator%20Datasets\HAGIS_Wellbeing\Graph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OCHART\projects\hagis\Comparator%20Datasets\HAGIS_Wellbeing\Graph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DOCHART\projects\HAGIS\Comparator%20Datasets\HAGIS_Wellbeing\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OCHART\projects\hagis\Comparator%20Datasets\HAGIS_Wellbeing\Graph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OCHART\projects\hagis\Comparator%20Datasets\HAGIS_Wellbeing\Graph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OCHART\projects\hagis\Comparator%20Datasets\HAGIS_Wellbeing\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OCHART\projects\hagis\Comparator%20Datasets\HAGIS_Wellbeing\Graph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Mean</a:t>
            </a:r>
            <a:r>
              <a:rPr lang="en-US" baseline="0"/>
              <a:t> Ratings of Personal Wellbeing</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Life Satisfaction</c:v>
                </c:pt>
                <c:pt idx="1">
                  <c:v>Worthwhile</c:v>
                </c:pt>
                <c:pt idx="2">
                  <c:v>Happy</c:v>
                </c:pt>
                <c:pt idx="3">
                  <c:v>Anxious</c:v>
                </c:pt>
              </c:strCache>
            </c:strRef>
          </c:cat>
          <c:val>
            <c:numRef>
              <c:f>Sheet1!$B$2:$B$5</c:f>
              <c:numCache>
                <c:formatCode>General</c:formatCode>
                <c:ptCount val="4"/>
                <c:pt idx="0">
                  <c:v>7.7</c:v>
                </c:pt>
                <c:pt idx="1">
                  <c:v>7.9</c:v>
                </c:pt>
                <c:pt idx="2">
                  <c:v>7.5</c:v>
                </c:pt>
                <c:pt idx="3">
                  <c:v>2.9</c:v>
                </c:pt>
              </c:numCache>
            </c:numRef>
          </c:val>
          <c:extLst xmlns:c16r2="http://schemas.microsoft.com/office/drawing/2015/06/chart">
            <c:ext xmlns:c16="http://schemas.microsoft.com/office/drawing/2014/chart" uri="{C3380CC4-5D6E-409C-BE32-E72D297353CC}">
              <c16:uniqueId val="{00000000-17DD-411D-8434-7DE28D2BA068}"/>
            </c:ext>
          </c:extLst>
        </c:ser>
        <c:dLbls>
          <c:showLegendKey val="0"/>
          <c:showVal val="0"/>
          <c:showCatName val="0"/>
          <c:showSerName val="0"/>
          <c:showPercent val="0"/>
          <c:showBubbleSize val="0"/>
        </c:dLbls>
        <c:gapWidth val="219"/>
        <c:overlap val="-27"/>
        <c:axId val="241438288"/>
        <c:axId val="241438680"/>
      </c:barChart>
      <c:catAx>
        <c:axId val="24143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1438680"/>
        <c:crosses val="autoZero"/>
        <c:auto val="1"/>
        <c:lblAlgn val="ctr"/>
        <c:lblOffset val="100"/>
        <c:noMultiLvlLbl val="0"/>
      </c:catAx>
      <c:valAx>
        <c:axId val="241438680"/>
        <c:scaling>
          <c:orientation val="minMax"/>
          <c:max val="9"/>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a:solidFill>
              <a:srgbClr val="572B82"/>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1438288"/>
        <c:crosses val="autoZero"/>
        <c:crossBetween val="between"/>
        <c:majorUnit val="1"/>
        <c:min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Mean</a:t>
            </a:r>
            <a:r>
              <a:rPr lang="en-US" baseline="0"/>
              <a:t> Ratings of Personal Wellbeing</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43266688"/>
        <c:axId val="243267080"/>
      </c:barChart>
      <c:catAx>
        <c:axId val="24326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3267080"/>
        <c:crosses val="autoZero"/>
        <c:auto val="1"/>
        <c:lblAlgn val="ctr"/>
        <c:lblOffset val="100"/>
        <c:noMultiLvlLbl val="0"/>
      </c:catAx>
      <c:valAx>
        <c:axId val="24326708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a:solidFill>
              <a:srgbClr val="572B82"/>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4326668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Life Satisfaction</c:v>
                </c:pt>
              </c:strCache>
            </c:strRef>
          </c:tx>
          <c:spPr>
            <a:solidFill>
              <a:schemeClr val="accent1"/>
            </a:solidFill>
            <a:ln>
              <a:noFill/>
            </a:ln>
            <a:effectLst/>
          </c:spPr>
          <c:invertIfNegative val="0"/>
          <c:cat>
            <c:strRef>
              <c:f>Sheet1!$A$3:$A$9</c:f>
              <c:strCache>
                <c:ptCount val="7"/>
                <c:pt idx="0">
                  <c:v>50-54</c:v>
                </c:pt>
                <c:pt idx="1">
                  <c:v>55-59</c:v>
                </c:pt>
                <c:pt idx="2">
                  <c:v>60-64</c:v>
                </c:pt>
                <c:pt idx="3">
                  <c:v>65-69</c:v>
                </c:pt>
                <c:pt idx="4">
                  <c:v>70-74</c:v>
                </c:pt>
                <c:pt idx="5">
                  <c:v>75-79</c:v>
                </c:pt>
                <c:pt idx="6">
                  <c:v>80+</c:v>
                </c:pt>
              </c:strCache>
            </c:strRef>
          </c:cat>
          <c:val>
            <c:numRef>
              <c:f>Sheet1!$B$3:$B$9</c:f>
              <c:numCache>
                <c:formatCode>General</c:formatCode>
                <c:ptCount val="7"/>
                <c:pt idx="0">
                  <c:v>6.7230768204000002</c:v>
                </c:pt>
                <c:pt idx="1">
                  <c:v>6.8433732986000004</c:v>
                </c:pt>
                <c:pt idx="2">
                  <c:v>7.0434784888999999</c:v>
                </c:pt>
                <c:pt idx="3">
                  <c:v>6.8083333969000002</c:v>
                </c:pt>
                <c:pt idx="4">
                  <c:v>7.5454545021000001</c:v>
                </c:pt>
                <c:pt idx="5">
                  <c:v>7.2584271430999996</c:v>
                </c:pt>
                <c:pt idx="6">
                  <c:v>7.0999999045999997</c:v>
                </c:pt>
              </c:numCache>
            </c:numRef>
          </c:val>
          <c:extLst xmlns:c16r2="http://schemas.microsoft.com/office/drawing/2015/06/chart">
            <c:ext xmlns:c16="http://schemas.microsoft.com/office/drawing/2014/chart" uri="{C3380CC4-5D6E-409C-BE32-E72D297353CC}">
              <c16:uniqueId val="{00000000-1A0D-4E6B-B65D-D9B251920B0A}"/>
            </c:ext>
          </c:extLst>
        </c:ser>
        <c:dLbls>
          <c:showLegendKey val="0"/>
          <c:showVal val="0"/>
          <c:showCatName val="0"/>
          <c:showSerName val="0"/>
          <c:showPercent val="0"/>
          <c:showBubbleSize val="0"/>
        </c:dLbls>
        <c:gapWidth val="100"/>
        <c:overlap val="-27"/>
        <c:axId val="243267864"/>
        <c:axId val="243268256"/>
      </c:barChart>
      <c:catAx>
        <c:axId val="24326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GB" sz="1400" b="0" i="0" u="none" strike="noStrike" kern="1200" spc="0" baseline="0">
                <a:solidFill>
                  <a:schemeClr val="bg1">
                    <a:lumMod val="50000"/>
                  </a:schemeClr>
                </a:solidFill>
                <a:latin typeface="+mn-lt"/>
                <a:ea typeface="+mn-ea"/>
                <a:cs typeface="+mn-cs"/>
              </a:defRPr>
            </a:pPr>
            <a:endParaRPr lang="en-US"/>
          </a:p>
        </c:txPr>
        <c:crossAx val="243268256"/>
        <c:crosses val="autoZero"/>
        <c:auto val="1"/>
        <c:lblAlgn val="ctr"/>
        <c:lblOffset val="100"/>
        <c:noMultiLvlLbl val="0"/>
      </c:catAx>
      <c:valAx>
        <c:axId val="243268256"/>
        <c:scaling>
          <c:orientation val="minMax"/>
          <c:max val="9"/>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in"/>
        <c:tickLblPos val="nextTo"/>
        <c:spPr>
          <a:noFill/>
          <a:ln>
            <a:solidFill>
              <a:srgbClr val="572B82"/>
            </a:solidFill>
          </a:ln>
          <a:effectLst/>
        </c:spPr>
        <c:txPr>
          <a:bodyPr rot="-60000000" spcFirstLastPara="1" vertOverflow="ellipsis" vert="horz" wrap="square" anchor="ctr" anchorCtr="1"/>
          <a:lstStyle/>
          <a:p>
            <a:pPr algn="ctr" rtl="0">
              <a:defRPr lang="en-GB" sz="1400" b="0" i="0" u="none" strike="noStrike" kern="1200" spc="0" baseline="0">
                <a:solidFill>
                  <a:schemeClr val="bg1">
                    <a:lumMod val="50000"/>
                  </a:schemeClr>
                </a:solidFill>
                <a:latin typeface="+mn-lt"/>
                <a:ea typeface="+mn-ea"/>
                <a:cs typeface="+mn-cs"/>
              </a:defRPr>
            </a:pPr>
            <a:endParaRPr lang="en-US"/>
          </a:p>
        </c:txPr>
        <c:crossAx val="243267864"/>
        <c:crosses val="autoZero"/>
        <c:crossBetween val="between"/>
        <c:majorUnit val="1"/>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Mean</a:t>
            </a:r>
            <a:r>
              <a:rPr lang="en-US" baseline="0"/>
              <a:t> Ratings of Personal Wellbeing</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43269824"/>
        <c:axId val="243417032"/>
      </c:barChart>
      <c:catAx>
        <c:axId val="24326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3417032"/>
        <c:crosses val="autoZero"/>
        <c:auto val="1"/>
        <c:lblAlgn val="ctr"/>
        <c:lblOffset val="100"/>
        <c:noMultiLvlLbl val="0"/>
      </c:catAx>
      <c:valAx>
        <c:axId val="243417032"/>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a:solidFill>
              <a:srgbClr val="572B82"/>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43269824"/>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Sheet1!$B$23</c:f>
              <c:strCache>
                <c:ptCount val="1"/>
                <c:pt idx="0">
                  <c:v>Mean Life Satisfaction by Subjective Health Status</c:v>
                </c:pt>
              </c:strCache>
            </c:strRef>
          </c:tx>
          <c:spPr>
            <a:solidFill>
              <a:srgbClr val="7030A0"/>
            </a:solidFill>
            <a:ln>
              <a:noFill/>
            </a:ln>
            <a:effectLst/>
          </c:spPr>
          <c:invertIfNegative val="0"/>
          <c:cat>
            <c:strRef>
              <c:f>Sheet1!$A$24:$A$28</c:f>
              <c:strCache>
                <c:ptCount val="5"/>
                <c:pt idx="0">
                  <c:v>Excellent</c:v>
                </c:pt>
                <c:pt idx="1">
                  <c:v>Very good</c:v>
                </c:pt>
                <c:pt idx="2">
                  <c:v>Good</c:v>
                </c:pt>
                <c:pt idx="3">
                  <c:v>Fair</c:v>
                </c:pt>
                <c:pt idx="4">
                  <c:v>Poor</c:v>
                </c:pt>
              </c:strCache>
            </c:strRef>
          </c:cat>
          <c:val>
            <c:numRef>
              <c:f>Sheet1!$B$24:$B$28</c:f>
              <c:numCache>
                <c:formatCode>General</c:formatCode>
                <c:ptCount val="5"/>
                <c:pt idx="0">
                  <c:v>8.2033901215</c:v>
                </c:pt>
                <c:pt idx="1">
                  <c:v>7.6648650169000003</c:v>
                </c:pt>
                <c:pt idx="2">
                  <c:v>7.0259737967999998</c:v>
                </c:pt>
                <c:pt idx="3">
                  <c:v>6.6015625</c:v>
                </c:pt>
                <c:pt idx="4">
                  <c:v>5.323076725</c:v>
                </c:pt>
              </c:numCache>
            </c:numRef>
          </c:val>
          <c:extLst xmlns:c16r2="http://schemas.microsoft.com/office/drawing/2015/06/chart">
            <c:ext xmlns:c16="http://schemas.microsoft.com/office/drawing/2014/chart" uri="{C3380CC4-5D6E-409C-BE32-E72D297353CC}">
              <c16:uniqueId val="{00000000-D72D-478C-80B0-28556E7124FD}"/>
            </c:ext>
          </c:extLst>
        </c:ser>
        <c:dLbls>
          <c:showLegendKey val="0"/>
          <c:showVal val="0"/>
          <c:showCatName val="0"/>
          <c:showSerName val="0"/>
          <c:showPercent val="0"/>
          <c:showBubbleSize val="0"/>
        </c:dLbls>
        <c:gapWidth val="219"/>
        <c:overlap val="-27"/>
        <c:axId val="243418600"/>
        <c:axId val="243418992"/>
      </c:barChart>
      <c:catAx>
        <c:axId val="24341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3418992"/>
        <c:crosses val="autoZero"/>
        <c:auto val="1"/>
        <c:lblAlgn val="ctr"/>
        <c:lblOffset val="100"/>
        <c:noMultiLvlLbl val="0"/>
      </c:catAx>
      <c:valAx>
        <c:axId val="243418992"/>
        <c:scaling>
          <c:orientation val="minMax"/>
          <c:max val="9"/>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in"/>
        <c:tickLblPos val="nextTo"/>
        <c:spPr>
          <a:noFill/>
          <a:ln>
            <a:solidFill>
              <a:srgbClr val="572B82"/>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3418600"/>
        <c:crosses val="autoZero"/>
        <c:crossBetween val="between"/>
        <c:majorUnit val="1"/>
        <c:minorUnit val="0.2"/>
      </c:valAx>
      <c:spPr>
        <a:solidFill>
          <a:srgbClr val="FFFFFF"/>
        </a:solid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Sheet1!$B$13</c:f>
              <c:strCache>
                <c:ptCount val="1"/>
                <c:pt idx="0">
                  <c:v>Mean Life Satisfaction</c:v>
                </c:pt>
              </c:strCache>
            </c:strRef>
          </c:tx>
          <c:spPr>
            <a:solidFill>
              <a:srgbClr val="7030A0"/>
            </a:solidFill>
            <a:ln>
              <a:noFill/>
            </a:ln>
            <a:effectLst/>
          </c:spPr>
          <c:invertIfNegative val="0"/>
          <c:cat>
            <c:strRef>
              <c:f>Sheet1!$A$14:$A$19</c:f>
              <c:strCache>
                <c:ptCount val="6"/>
                <c:pt idx="0">
                  <c:v>Married</c:v>
                </c:pt>
                <c:pt idx="1">
                  <c:v>Living with partner</c:v>
                </c:pt>
                <c:pt idx="2">
                  <c:v>Single (never married)</c:v>
                </c:pt>
                <c:pt idx="3">
                  <c:v>Separated</c:v>
                </c:pt>
                <c:pt idx="4">
                  <c:v>Divorced</c:v>
                </c:pt>
                <c:pt idx="5">
                  <c:v>Widowed</c:v>
                </c:pt>
              </c:strCache>
            </c:strRef>
          </c:cat>
          <c:val>
            <c:numRef>
              <c:f>Sheet1!$B$14:$B$19</c:f>
              <c:numCache>
                <c:formatCode>General</c:formatCode>
                <c:ptCount val="6"/>
                <c:pt idx="0">
                  <c:v>7.3549160957000002</c:v>
                </c:pt>
                <c:pt idx="1">
                  <c:v>6.71875</c:v>
                </c:pt>
                <c:pt idx="2">
                  <c:v>6.4905662537</c:v>
                </c:pt>
                <c:pt idx="3">
                  <c:v>5.8888888358999996</c:v>
                </c:pt>
                <c:pt idx="4">
                  <c:v>6.0975608825999998</c:v>
                </c:pt>
                <c:pt idx="5">
                  <c:v>6.8918919563000003</c:v>
                </c:pt>
              </c:numCache>
            </c:numRef>
          </c:val>
          <c:extLst xmlns:c16r2="http://schemas.microsoft.com/office/drawing/2015/06/chart">
            <c:ext xmlns:c16="http://schemas.microsoft.com/office/drawing/2014/chart" uri="{C3380CC4-5D6E-409C-BE32-E72D297353CC}">
              <c16:uniqueId val="{00000000-64DD-458F-AC9B-CE3D00BC62A5}"/>
            </c:ext>
          </c:extLst>
        </c:ser>
        <c:dLbls>
          <c:showLegendKey val="0"/>
          <c:showVal val="0"/>
          <c:showCatName val="0"/>
          <c:showSerName val="0"/>
          <c:showPercent val="0"/>
          <c:showBubbleSize val="0"/>
        </c:dLbls>
        <c:gapWidth val="219"/>
        <c:overlap val="-27"/>
        <c:axId val="244773288"/>
        <c:axId val="244773680"/>
      </c:barChart>
      <c:catAx>
        <c:axId val="24477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4773680"/>
        <c:crosses val="autoZero"/>
        <c:auto val="1"/>
        <c:lblAlgn val="ctr"/>
        <c:lblOffset val="100"/>
        <c:noMultiLvlLbl val="0"/>
      </c:catAx>
      <c:valAx>
        <c:axId val="244773680"/>
        <c:scaling>
          <c:orientation val="minMax"/>
          <c:max val="9"/>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in"/>
        <c:tickLblPos val="nextTo"/>
        <c:spPr>
          <a:noFill/>
          <a:ln>
            <a:solidFill>
              <a:srgbClr val="572B82"/>
            </a:solidFill>
          </a:ln>
          <a:effectLst/>
        </c:spPr>
        <c:txPr>
          <a:bodyPr rot="-6000000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en-US"/>
          </a:p>
        </c:txPr>
        <c:crossAx val="244773288"/>
        <c:crosses val="autoZero"/>
        <c:crossBetween val="between"/>
        <c:majorUnit val="1"/>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Mean</a:t>
            </a:r>
            <a:r>
              <a:rPr lang="en-US" baseline="0"/>
              <a:t> Ratings of Personal Wellbeing</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41439856"/>
        <c:axId val="237991536"/>
      </c:barChart>
      <c:catAx>
        <c:axId val="24143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7991536"/>
        <c:crosses val="autoZero"/>
        <c:auto val="1"/>
        <c:lblAlgn val="ctr"/>
        <c:lblOffset val="100"/>
        <c:noMultiLvlLbl val="0"/>
      </c:catAx>
      <c:valAx>
        <c:axId val="23799153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a:solidFill>
              <a:srgbClr val="572B82"/>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41439856"/>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7685558336711E-2"/>
          <c:y val="5.0700196232963721E-2"/>
          <c:w val="0.91187119728266974"/>
          <c:h val="0.7764046513519679"/>
        </c:manualLayout>
      </c:layout>
      <c:barChart>
        <c:barDir val="col"/>
        <c:grouping val="clustered"/>
        <c:varyColors val="0"/>
        <c:ser>
          <c:idx val="0"/>
          <c:order val="0"/>
          <c:tx>
            <c:strRef>
              <c:f>Sheet1!$B$20</c:f>
              <c:strCache>
                <c:ptCount val="1"/>
                <c:pt idx="0">
                  <c:v>Rest of UK</c:v>
                </c:pt>
              </c:strCache>
            </c:strRef>
          </c:tx>
          <c:spPr>
            <a:solidFill>
              <a:schemeClr val="bg1">
                <a:lumMod val="50000"/>
              </a:schemeClr>
            </a:solidFill>
            <a:ln>
              <a:noFill/>
            </a:ln>
            <a:effectLst/>
          </c:spPr>
          <c:invertIfNegative val="0"/>
          <c:cat>
            <c:strRef>
              <c:f>Sheet1!$A$21:$A$34</c:f>
              <c:strCache>
                <c:ptCount val="14"/>
                <c:pt idx="0">
                  <c:v>16-19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 +</c:v>
                </c:pt>
              </c:strCache>
            </c:strRef>
          </c:cat>
          <c:val>
            <c:numRef>
              <c:f>Sheet1!$B$21:$B$34</c:f>
              <c:numCache>
                <c:formatCode>General</c:formatCode>
                <c:ptCount val="14"/>
                <c:pt idx="0">
                  <c:v>7.8638000000000003</c:v>
                </c:pt>
                <c:pt idx="1">
                  <c:v>7.55518</c:v>
                </c:pt>
                <c:pt idx="2">
                  <c:v>7.5977499999999996</c:v>
                </c:pt>
                <c:pt idx="3">
                  <c:v>7.5965199999999999</c:v>
                </c:pt>
                <c:pt idx="4">
                  <c:v>7.4388899999999998</c:v>
                </c:pt>
                <c:pt idx="5">
                  <c:v>7.3289900000000001</c:v>
                </c:pt>
                <c:pt idx="6">
                  <c:v>7.2159500000000003</c:v>
                </c:pt>
                <c:pt idx="7">
                  <c:v>7.1888500000000004</c:v>
                </c:pt>
                <c:pt idx="8">
                  <c:v>7.2860899999999997</c:v>
                </c:pt>
                <c:pt idx="9">
                  <c:v>7.5952299999999999</c:v>
                </c:pt>
                <c:pt idx="10">
                  <c:v>7.82829</c:v>
                </c:pt>
                <c:pt idx="11">
                  <c:v>7.88462</c:v>
                </c:pt>
                <c:pt idx="12">
                  <c:v>7.8018900000000002</c:v>
                </c:pt>
                <c:pt idx="13">
                  <c:v>7.6397700000000004</c:v>
                </c:pt>
              </c:numCache>
            </c:numRef>
          </c:val>
          <c:extLst xmlns:c16r2="http://schemas.microsoft.com/office/drawing/2015/06/chart">
            <c:ext xmlns:c16="http://schemas.microsoft.com/office/drawing/2014/chart" uri="{C3380CC4-5D6E-409C-BE32-E72D297353CC}">
              <c16:uniqueId val="{00000000-A18D-468E-A04C-48694DD4995C}"/>
            </c:ext>
          </c:extLst>
        </c:ser>
        <c:ser>
          <c:idx val="1"/>
          <c:order val="1"/>
          <c:tx>
            <c:strRef>
              <c:f>Sheet1!$C$20</c:f>
              <c:strCache>
                <c:ptCount val="1"/>
                <c:pt idx="0">
                  <c:v>Scotland</c:v>
                </c:pt>
              </c:strCache>
            </c:strRef>
          </c:tx>
          <c:spPr>
            <a:solidFill>
              <a:schemeClr val="tx1"/>
            </a:solidFill>
            <a:ln>
              <a:noFill/>
            </a:ln>
            <a:effectLst/>
          </c:spPr>
          <c:invertIfNegative val="0"/>
          <c:cat>
            <c:strRef>
              <c:f>Sheet1!$A$21:$A$34</c:f>
              <c:strCache>
                <c:ptCount val="14"/>
                <c:pt idx="0">
                  <c:v>16-19</c:v>
                </c:pt>
                <c:pt idx="1">
                  <c:v>20-24</c:v>
                </c:pt>
                <c:pt idx="2">
                  <c:v>25-29</c:v>
                </c:pt>
                <c:pt idx="3">
                  <c:v>30-34</c:v>
                </c:pt>
                <c:pt idx="4">
                  <c:v>35-39</c:v>
                </c:pt>
                <c:pt idx="5">
                  <c:v>40-44</c:v>
                </c:pt>
                <c:pt idx="6">
                  <c:v>45-49</c:v>
                </c:pt>
                <c:pt idx="7">
                  <c:v>50-54</c:v>
                </c:pt>
                <c:pt idx="8">
                  <c:v>55-59</c:v>
                </c:pt>
                <c:pt idx="9">
                  <c:v>60-64</c:v>
                </c:pt>
                <c:pt idx="10">
                  <c:v>65-69</c:v>
                </c:pt>
                <c:pt idx="11">
                  <c:v>70-74</c:v>
                </c:pt>
                <c:pt idx="12">
                  <c:v>75-79</c:v>
                </c:pt>
                <c:pt idx="13">
                  <c:v>80 +</c:v>
                </c:pt>
              </c:strCache>
            </c:strRef>
          </c:cat>
          <c:val>
            <c:numRef>
              <c:f>Sheet1!$C$21:$C$34</c:f>
              <c:numCache>
                <c:formatCode>General</c:formatCode>
                <c:ptCount val="14"/>
                <c:pt idx="0">
                  <c:v>7.9762300000000002</c:v>
                </c:pt>
                <c:pt idx="1">
                  <c:v>7.7613700000000003</c:v>
                </c:pt>
                <c:pt idx="2">
                  <c:v>7.7601199999999997</c:v>
                </c:pt>
                <c:pt idx="3">
                  <c:v>7.6579899999999999</c:v>
                </c:pt>
                <c:pt idx="4">
                  <c:v>7.51661</c:v>
                </c:pt>
                <c:pt idx="5">
                  <c:v>7.3940700000000001</c:v>
                </c:pt>
                <c:pt idx="6">
                  <c:v>7.2975899999999996</c:v>
                </c:pt>
                <c:pt idx="7">
                  <c:v>7.3004600000000002</c:v>
                </c:pt>
                <c:pt idx="8">
                  <c:v>7.3953199999999999</c:v>
                </c:pt>
                <c:pt idx="9">
                  <c:v>7.7245999999999997</c:v>
                </c:pt>
                <c:pt idx="10">
                  <c:v>7.9373100000000001</c:v>
                </c:pt>
                <c:pt idx="11">
                  <c:v>7.9435700000000002</c:v>
                </c:pt>
                <c:pt idx="12">
                  <c:v>7.9396899999999997</c:v>
                </c:pt>
                <c:pt idx="13">
                  <c:v>7.7868199999999996</c:v>
                </c:pt>
              </c:numCache>
            </c:numRef>
          </c:val>
          <c:extLst xmlns:c16r2="http://schemas.microsoft.com/office/drawing/2015/06/chart">
            <c:ext xmlns:c16="http://schemas.microsoft.com/office/drawing/2014/chart" uri="{C3380CC4-5D6E-409C-BE32-E72D297353CC}">
              <c16:uniqueId val="{00000001-A18D-468E-A04C-48694DD4995C}"/>
            </c:ext>
          </c:extLst>
        </c:ser>
        <c:dLbls>
          <c:showLegendKey val="0"/>
          <c:showVal val="0"/>
          <c:showCatName val="0"/>
          <c:showSerName val="0"/>
          <c:showPercent val="0"/>
          <c:showBubbleSize val="0"/>
        </c:dLbls>
        <c:gapWidth val="162"/>
        <c:overlap val="-27"/>
        <c:axId val="242002368"/>
        <c:axId val="242002760"/>
      </c:barChart>
      <c:catAx>
        <c:axId val="24200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GB" sz="1200" b="0" i="0" u="none" strike="noStrike" kern="1200" spc="0" baseline="0">
                <a:solidFill>
                  <a:schemeClr val="bg1">
                    <a:lumMod val="50000"/>
                  </a:schemeClr>
                </a:solidFill>
                <a:latin typeface="+mn-lt"/>
                <a:ea typeface="+mn-ea"/>
                <a:cs typeface="+mn-cs"/>
              </a:defRPr>
            </a:pPr>
            <a:endParaRPr lang="en-US"/>
          </a:p>
        </c:txPr>
        <c:crossAx val="242002760"/>
        <c:crosses val="autoZero"/>
        <c:auto val="1"/>
        <c:lblAlgn val="ctr"/>
        <c:lblOffset val="100"/>
        <c:noMultiLvlLbl val="0"/>
      </c:catAx>
      <c:valAx>
        <c:axId val="242002760"/>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in"/>
        <c:tickLblPos val="nextTo"/>
        <c:spPr>
          <a:noFill/>
          <a:ln>
            <a:solidFill>
              <a:schemeClr val="accent1"/>
            </a:solidFill>
          </a:ln>
          <a:effectLst/>
        </c:spPr>
        <c:txPr>
          <a:bodyPr rot="-60000000" spcFirstLastPara="1" vertOverflow="ellipsis" vert="horz" wrap="square" anchor="ctr" anchorCtr="1"/>
          <a:lstStyle/>
          <a:p>
            <a:pPr algn="ctr" rtl="0">
              <a:defRPr lang="en-GB" sz="1400" b="0" i="0" u="none" strike="noStrike" kern="1200" spc="0" baseline="0">
                <a:solidFill>
                  <a:schemeClr val="bg1">
                    <a:lumMod val="50000"/>
                  </a:schemeClr>
                </a:solidFill>
                <a:latin typeface="+mn-lt"/>
                <a:ea typeface="+mn-ea"/>
                <a:cs typeface="+mn-cs"/>
              </a:defRPr>
            </a:pPr>
            <a:endParaRPr lang="en-US"/>
          </a:p>
        </c:txPr>
        <c:crossAx val="242002368"/>
        <c:crosses val="autoZero"/>
        <c:crossBetween val="between"/>
        <c:majorUnit val="1"/>
      </c:valAx>
      <c:spPr>
        <a:noFill/>
        <a:ln>
          <a:noFill/>
        </a:ln>
        <a:effectLst/>
      </c:spPr>
    </c:plotArea>
    <c:legend>
      <c:legendPos val="t"/>
      <c:layout>
        <c:manualLayout>
          <c:xMode val="edge"/>
          <c:yMode val="edge"/>
          <c:x val="0.29099150653254369"/>
          <c:y val="0.10480691183310119"/>
          <c:w val="0.45047365653559979"/>
          <c:h val="8.5788112019607968E-2"/>
        </c:manualLayout>
      </c:layout>
      <c:overlay val="0"/>
      <c:spPr>
        <a:noFill/>
        <a:ln>
          <a:noFill/>
        </a:ln>
        <a:effectLst/>
      </c:spPr>
      <c:txPr>
        <a:bodyPr rot="0" spcFirstLastPara="1" vertOverflow="ellipsis" vert="horz" wrap="square" anchor="ctr" anchorCtr="1"/>
        <a:lstStyle/>
        <a:p>
          <a:pPr algn="ctr" rtl="0">
            <a:defRPr lang="en-GB" sz="1400" b="0" i="0" u="none" strike="noStrike" kern="1200" spc="0" baseline="0">
              <a:solidFill>
                <a:schemeClr val="bg1">
                  <a:lumMod val="50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749391446625479E-2"/>
          <c:y val="0.21169502982195093"/>
          <c:w val="0.91436206087391647"/>
          <c:h val="0.65302806018385839"/>
        </c:manualLayout>
      </c:layout>
      <c:barChart>
        <c:barDir val="col"/>
        <c:grouping val="clustered"/>
        <c:varyColors val="0"/>
        <c:ser>
          <c:idx val="0"/>
          <c:order val="0"/>
          <c:tx>
            <c:strRef>
              <c:f>APS!$B$58</c:f>
              <c:strCache>
                <c:ptCount val="1"/>
                <c:pt idx="0">
                  <c:v>R. UK</c:v>
                </c:pt>
              </c:strCache>
            </c:strRef>
          </c:tx>
          <c:spPr>
            <a:solidFill>
              <a:schemeClr val="accent5">
                <a:shade val="76000"/>
              </a:schemeClr>
            </a:solidFill>
            <a:ln>
              <a:noFill/>
            </a:ln>
            <a:effectLst/>
          </c:spPr>
          <c:invertIfNegative val="0"/>
          <c:dPt>
            <c:idx val="0"/>
            <c:invertIfNegative val="0"/>
            <c:bubble3D val="0"/>
            <c:spPr>
              <a:solidFill>
                <a:srgbClr val="FFFFFF">
                  <a:lumMod val="50000"/>
                </a:srgbClr>
              </a:solidFill>
              <a:ln>
                <a:noFill/>
              </a:ln>
              <a:effectLst/>
            </c:spPr>
          </c:dPt>
          <c:dPt>
            <c:idx val="1"/>
            <c:invertIfNegative val="0"/>
            <c:bubble3D val="0"/>
            <c:spPr>
              <a:solidFill>
                <a:srgbClr val="FFFFFF">
                  <a:lumMod val="50000"/>
                </a:srgbClr>
              </a:solidFill>
              <a:ln>
                <a:noFill/>
              </a:ln>
              <a:effectLst/>
            </c:spPr>
          </c:dPt>
          <c:dPt>
            <c:idx val="2"/>
            <c:invertIfNegative val="0"/>
            <c:bubble3D val="0"/>
            <c:spPr>
              <a:solidFill>
                <a:srgbClr val="FFFFFF">
                  <a:lumMod val="50000"/>
                </a:srgbClr>
              </a:solidFill>
              <a:ln>
                <a:noFill/>
              </a:ln>
              <a:effectLst/>
            </c:spPr>
          </c:dPt>
          <c:dPt>
            <c:idx val="3"/>
            <c:invertIfNegative val="0"/>
            <c:bubble3D val="0"/>
            <c:spPr>
              <a:solidFill>
                <a:srgbClr val="FFFFFF">
                  <a:lumMod val="50000"/>
                </a:srgbClr>
              </a:solidFill>
              <a:ln>
                <a:noFill/>
              </a:ln>
              <a:effectLst/>
            </c:spPr>
          </c:dPt>
          <c:dPt>
            <c:idx val="4"/>
            <c:invertIfNegative val="0"/>
            <c:bubble3D val="0"/>
            <c:spPr>
              <a:solidFill>
                <a:srgbClr val="FFFFFF">
                  <a:lumMod val="50000"/>
                </a:srgbClr>
              </a:solidFill>
              <a:ln>
                <a:noFill/>
              </a:ln>
              <a:effectLst/>
            </c:spPr>
          </c:dPt>
          <c:cat>
            <c:strRef>
              <c:f>APS!$A$59:$A$63</c:f>
              <c:strCache>
                <c:ptCount val="5"/>
                <c:pt idx="0">
                  <c:v>Very Good</c:v>
                </c:pt>
                <c:pt idx="1">
                  <c:v>Good</c:v>
                </c:pt>
                <c:pt idx="2">
                  <c:v>Fair</c:v>
                </c:pt>
                <c:pt idx="3">
                  <c:v>Bad</c:v>
                </c:pt>
                <c:pt idx="4">
                  <c:v>Very Bad</c:v>
                </c:pt>
              </c:strCache>
            </c:strRef>
          </c:cat>
          <c:val>
            <c:numRef>
              <c:f>APS!$B$59:$B$63</c:f>
              <c:numCache>
                <c:formatCode>General</c:formatCode>
                <c:ptCount val="5"/>
                <c:pt idx="0">
                  <c:v>8.2400599999999997</c:v>
                </c:pt>
                <c:pt idx="1">
                  <c:v>7.8479099999999997</c:v>
                </c:pt>
                <c:pt idx="2">
                  <c:v>7.2460399999999998</c:v>
                </c:pt>
                <c:pt idx="3">
                  <c:v>6.1206199999999997</c:v>
                </c:pt>
                <c:pt idx="4">
                  <c:v>5.1075499999999998</c:v>
                </c:pt>
              </c:numCache>
            </c:numRef>
          </c:val>
        </c:ser>
        <c:ser>
          <c:idx val="1"/>
          <c:order val="1"/>
          <c:tx>
            <c:strRef>
              <c:f>APS!$C$58</c:f>
              <c:strCache>
                <c:ptCount val="1"/>
                <c:pt idx="0">
                  <c:v>Scotland</c:v>
                </c:pt>
              </c:strCache>
            </c:strRef>
          </c:tx>
          <c:spPr>
            <a:solidFill>
              <a:srgbClr val="7030A0"/>
            </a:solidFill>
            <a:ln>
              <a:noFill/>
            </a:ln>
            <a:effectLst/>
          </c:spPr>
          <c:invertIfNegative val="0"/>
          <c:cat>
            <c:strRef>
              <c:f>APS!$A$59:$A$63</c:f>
              <c:strCache>
                <c:ptCount val="5"/>
                <c:pt idx="0">
                  <c:v>Very Good</c:v>
                </c:pt>
                <c:pt idx="1">
                  <c:v>Good</c:v>
                </c:pt>
                <c:pt idx="2">
                  <c:v>Fair</c:v>
                </c:pt>
                <c:pt idx="3">
                  <c:v>Bad</c:v>
                </c:pt>
                <c:pt idx="4">
                  <c:v>Very Bad</c:v>
                </c:pt>
              </c:strCache>
            </c:strRef>
          </c:cat>
          <c:val>
            <c:numRef>
              <c:f>APS!$C$59:$C$63</c:f>
              <c:numCache>
                <c:formatCode>General</c:formatCode>
                <c:ptCount val="5"/>
                <c:pt idx="0">
                  <c:v>8.3175100000000004</c:v>
                </c:pt>
                <c:pt idx="1">
                  <c:v>7.9419700000000004</c:v>
                </c:pt>
                <c:pt idx="2">
                  <c:v>7.3121</c:v>
                </c:pt>
                <c:pt idx="3">
                  <c:v>6.11592</c:v>
                </c:pt>
                <c:pt idx="4">
                  <c:v>5.1487800000000004</c:v>
                </c:pt>
              </c:numCache>
            </c:numRef>
          </c:val>
        </c:ser>
        <c:dLbls>
          <c:showLegendKey val="0"/>
          <c:showVal val="0"/>
          <c:showCatName val="0"/>
          <c:showSerName val="0"/>
          <c:showPercent val="0"/>
          <c:showBubbleSize val="0"/>
        </c:dLbls>
        <c:gapWidth val="219"/>
        <c:overlap val="-27"/>
        <c:axId val="244783840"/>
        <c:axId val="244784232"/>
      </c:barChart>
      <c:catAx>
        <c:axId val="24478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4784232"/>
        <c:crosses val="autoZero"/>
        <c:auto val="1"/>
        <c:lblAlgn val="ctr"/>
        <c:lblOffset val="100"/>
        <c:noMultiLvlLbl val="0"/>
      </c:catAx>
      <c:valAx>
        <c:axId val="244784232"/>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in"/>
        <c:tickLblPos val="nextTo"/>
        <c:spPr>
          <a:noFill/>
          <a:ln>
            <a:solidFill>
              <a:srgbClr val="572B82"/>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44783840"/>
        <c:crosses val="autoZero"/>
        <c:crossBetween val="between"/>
        <c:majorUnit val="1"/>
      </c:valAx>
      <c:spPr>
        <a:solidFill>
          <a:srgbClr val="FFFFFF"/>
        </a:solidFill>
        <a:ln>
          <a:noFill/>
        </a:ln>
        <a:effectLst/>
      </c:spPr>
    </c:plotArea>
    <c:legend>
      <c:legendPos val="t"/>
      <c:layout>
        <c:manualLayout>
          <c:xMode val="edge"/>
          <c:yMode val="edge"/>
          <c:x val="0.68670517910290452"/>
          <c:y val="0.21017690165044953"/>
          <c:w val="0.2996310542754983"/>
          <c:h val="7.42131445858846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Mean</a:t>
            </a:r>
            <a:r>
              <a:rPr lang="en-US" baseline="0"/>
              <a:t> Ratings of Personal Wellbeing</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34698736"/>
        <c:axId val="134699128"/>
      </c:barChart>
      <c:catAx>
        <c:axId val="13469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4699128"/>
        <c:crosses val="autoZero"/>
        <c:auto val="1"/>
        <c:lblAlgn val="ctr"/>
        <c:lblOffset val="100"/>
        <c:noMultiLvlLbl val="0"/>
      </c:catAx>
      <c:valAx>
        <c:axId val="1346991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a:solidFill>
              <a:srgbClr val="572B82"/>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34698736"/>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052597427117012E-2"/>
          <c:y val="6.8402785721581871E-2"/>
          <c:w val="0.91083572182419315"/>
          <c:h val="0.71443195955915406"/>
        </c:manualLayout>
      </c:layout>
      <c:barChart>
        <c:barDir val="col"/>
        <c:grouping val="clustered"/>
        <c:varyColors val="0"/>
        <c:ser>
          <c:idx val="0"/>
          <c:order val="0"/>
          <c:spPr>
            <a:solidFill>
              <a:schemeClr val="accent5"/>
            </a:solidFill>
            <a:ln>
              <a:noFill/>
            </a:ln>
            <a:effectLst/>
          </c:spPr>
          <c:invertIfNegative val="0"/>
          <c:cat>
            <c:strRef>
              <c:f>Sheet1!$A$40:$A$45</c:f>
              <c:strCache>
                <c:ptCount val="6"/>
                <c:pt idx="0">
                  <c:v>Civil Partner</c:v>
                </c:pt>
                <c:pt idx="1">
                  <c:v>Married</c:v>
                </c:pt>
                <c:pt idx="2">
                  <c:v>Widowed</c:v>
                </c:pt>
                <c:pt idx="3">
                  <c:v>Single, never married</c:v>
                </c:pt>
                <c:pt idx="4">
                  <c:v>Divorced</c:v>
                </c:pt>
                <c:pt idx="5">
                  <c:v>Separated </c:v>
                </c:pt>
              </c:strCache>
            </c:strRef>
          </c:cat>
          <c:val>
            <c:numRef>
              <c:f>Sheet1!$B$40:$B$45</c:f>
              <c:numCache>
                <c:formatCode>General</c:formatCode>
                <c:ptCount val="6"/>
                <c:pt idx="0">
                  <c:v>8.3333300000000001</c:v>
                </c:pt>
                <c:pt idx="1">
                  <c:v>7.9886900000000001</c:v>
                </c:pt>
                <c:pt idx="2">
                  <c:v>7.40524</c:v>
                </c:pt>
                <c:pt idx="3">
                  <c:v>7.3266200000000001</c:v>
                </c:pt>
                <c:pt idx="4">
                  <c:v>7.0731700000000002</c:v>
                </c:pt>
                <c:pt idx="5">
                  <c:v>6.8490099999999998</c:v>
                </c:pt>
              </c:numCache>
            </c:numRef>
          </c:val>
          <c:extLst xmlns:c16r2="http://schemas.microsoft.com/office/drawing/2015/06/chart">
            <c:ext xmlns:c16="http://schemas.microsoft.com/office/drawing/2014/chart" uri="{C3380CC4-5D6E-409C-BE32-E72D297353CC}">
              <c16:uniqueId val="{00000000-9CB0-41F2-AEFA-59C6295574DB}"/>
            </c:ext>
          </c:extLst>
        </c:ser>
        <c:dLbls>
          <c:showLegendKey val="0"/>
          <c:showVal val="0"/>
          <c:showCatName val="0"/>
          <c:showSerName val="0"/>
          <c:showPercent val="0"/>
          <c:showBubbleSize val="0"/>
        </c:dLbls>
        <c:gapWidth val="219"/>
        <c:overlap val="-27"/>
        <c:axId val="134700696"/>
        <c:axId val="134701088"/>
      </c:barChart>
      <c:catAx>
        <c:axId val="13470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4701088"/>
        <c:crosses val="autoZero"/>
        <c:auto val="1"/>
        <c:lblAlgn val="ctr"/>
        <c:lblOffset val="100"/>
        <c:noMultiLvlLbl val="0"/>
      </c:catAx>
      <c:valAx>
        <c:axId val="134701088"/>
        <c:scaling>
          <c:orientation val="minMax"/>
          <c:max val="9"/>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in"/>
        <c:tickLblPos val="nextTo"/>
        <c:spPr>
          <a:noFill/>
          <a:ln>
            <a:solidFill>
              <a:srgbClr val="572B82"/>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4700696"/>
        <c:crosses val="autoZero"/>
        <c:crossBetween val="between"/>
        <c:majorUnit val="1"/>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45-54</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c:f>
              <c:strCache>
                <c:ptCount val="1"/>
                <c:pt idx="0">
                  <c:v>Age</c:v>
                </c:pt>
              </c:strCache>
            </c:strRef>
          </c:cat>
          <c:val>
            <c:numRef>
              <c:f>Sheet1!$B$2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0-8821-4B13-B732-744A6BB756F6}"/>
            </c:ext>
          </c:extLst>
        </c:ser>
        <c:ser>
          <c:idx val="1"/>
          <c:order val="1"/>
          <c:tx>
            <c:strRef>
              <c:f>Sheet1!$C$1</c:f>
              <c:strCache>
                <c:ptCount val="1"/>
                <c:pt idx="0">
                  <c:v>54-59</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c:f>
              <c:strCache>
                <c:ptCount val="1"/>
                <c:pt idx="0">
                  <c:v>Age</c:v>
                </c:pt>
              </c:strCache>
            </c:strRef>
          </c:cat>
          <c:val>
            <c:numRef>
              <c:f>Sheet1!$C$2</c:f>
              <c:numCache>
                <c:formatCode>General</c:formatCode>
                <c:ptCount val="1"/>
                <c:pt idx="0">
                  <c:v>15</c:v>
                </c:pt>
              </c:numCache>
            </c:numRef>
          </c:val>
          <c:extLst xmlns:c16r2="http://schemas.microsoft.com/office/drawing/2015/06/chart">
            <c:ext xmlns:c16="http://schemas.microsoft.com/office/drawing/2014/chart" uri="{C3380CC4-5D6E-409C-BE32-E72D297353CC}">
              <c16:uniqueId val="{00000001-8821-4B13-B732-744A6BB756F6}"/>
            </c:ext>
          </c:extLst>
        </c:ser>
        <c:ser>
          <c:idx val="2"/>
          <c:order val="2"/>
          <c:tx>
            <c:strRef>
              <c:f>Sheet1!$D$1</c:f>
              <c:strCache>
                <c:ptCount val="1"/>
                <c:pt idx="0">
                  <c:v>60-64</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Sheet1!$A$2</c:f>
              <c:strCache>
                <c:ptCount val="1"/>
                <c:pt idx="0">
                  <c:v>Age</c:v>
                </c:pt>
              </c:strCache>
            </c:strRef>
          </c:cat>
          <c:val>
            <c:numRef>
              <c:f>Sheet1!$D$2</c:f>
              <c:numCache>
                <c:formatCode>General</c:formatCode>
                <c:ptCount val="1"/>
                <c:pt idx="0">
                  <c:v>16</c:v>
                </c:pt>
              </c:numCache>
            </c:numRef>
          </c:val>
          <c:extLst xmlns:c16r2="http://schemas.microsoft.com/office/drawing/2015/06/chart">
            <c:ext xmlns:c16="http://schemas.microsoft.com/office/drawing/2014/chart" uri="{C3380CC4-5D6E-409C-BE32-E72D297353CC}">
              <c16:uniqueId val="{00000002-8821-4B13-B732-744A6BB756F6}"/>
            </c:ext>
          </c:extLst>
        </c:ser>
        <c:ser>
          <c:idx val="3"/>
          <c:order val="3"/>
          <c:tx>
            <c:strRef>
              <c:f>Sheet1!$E$1</c:f>
              <c:strCache>
                <c:ptCount val="1"/>
                <c:pt idx="0">
                  <c:v>65-69</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Sheet1!$A$2</c:f>
              <c:strCache>
                <c:ptCount val="1"/>
                <c:pt idx="0">
                  <c:v>Age</c:v>
                </c:pt>
              </c:strCache>
            </c:strRef>
          </c:cat>
          <c:val>
            <c:numRef>
              <c:f>Sheet1!$E$2</c:f>
              <c:numCache>
                <c:formatCode>General</c:formatCode>
                <c:ptCount val="1"/>
                <c:pt idx="0">
                  <c:v>16</c:v>
                </c:pt>
              </c:numCache>
            </c:numRef>
          </c:val>
          <c:extLst xmlns:c16r2="http://schemas.microsoft.com/office/drawing/2015/06/chart">
            <c:ext xmlns:c16="http://schemas.microsoft.com/office/drawing/2014/chart" uri="{C3380CC4-5D6E-409C-BE32-E72D297353CC}">
              <c16:uniqueId val="{00000003-8821-4B13-B732-744A6BB756F6}"/>
            </c:ext>
          </c:extLst>
        </c:ser>
        <c:ser>
          <c:idx val="4"/>
          <c:order val="4"/>
          <c:tx>
            <c:strRef>
              <c:f>Sheet1!$F$1</c:f>
              <c:strCache>
                <c:ptCount val="1"/>
                <c:pt idx="0">
                  <c:v>70-74</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Sheet1!$A$2</c:f>
              <c:strCache>
                <c:ptCount val="1"/>
                <c:pt idx="0">
                  <c:v>Age</c:v>
                </c:pt>
              </c:strCache>
            </c:strRef>
          </c:cat>
          <c:val>
            <c:numRef>
              <c:f>Sheet1!$F$2</c:f>
              <c:numCache>
                <c:formatCode>General</c:formatCode>
                <c:ptCount val="1"/>
                <c:pt idx="0">
                  <c:v>15</c:v>
                </c:pt>
              </c:numCache>
            </c:numRef>
          </c:val>
          <c:extLst xmlns:c16r2="http://schemas.microsoft.com/office/drawing/2015/06/chart">
            <c:ext xmlns:c16="http://schemas.microsoft.com/office/drawing/2014/chart" uri="{C3380CC4-5D6E-409C-BE32-E72D297353CC}">
              <c16:uniqueId val="{00000004-8821-4B13-B732-744A6BB756F6}"/>
            </c:ext>
          </c:extLst>
        </c:ser>
        <c:ser>
          <c:idx val="5"/>
          <c:order val="5"/>
          <c:tx>
            <c:strRef>
              <c:f>Sheet1!$G$1</c:f>
              <c:strCache>
                <c:ptCount val="1"/>
                <c:pt idx="0">
                  <c:v>75-79</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Sheet1!$A$2</c:f>
              <c:strCache>
                <c:ptCount val="1"/>
                <c:pt idx="0">
                  <c:v>Age</c:v>
                </c:pt>
              </c:strCache>
            </c:strRef>
          </c:cat>
          <c:val>
            <c:numRef>
              <c:f>Sheet1!$G$2</c:f>
              <c:numCache>
                <c:formatCode>General</c:formatCode>
                <c:ptCount val="1"/>
                <c:pt idx="0">
                  <c:v>12</c:v>
                </c:pt>
              </c:numCache>
            </c:numRef>
          </c:val>
          <c:extLst xmlns:c16r2="http://schemas.microsoft.com/office/drawing/2015/06/chart">
            <c:ext xmlns:c16="http://schemas.microsoft.com/office/drawing/2014/chart" uri="{C3380CC4-5D6E-409C-BE32-E72D297353CC}">
              <c16:uniqueId val="{00000005-8821-4B13-B732-744A6BB756F6}"/>
            </c:ext>
          </c:extLst>
        </c:ser>
        <c:ser>
          <c:idx val="6"/>
          <c:order val="6"/>
          <c:tx>
            <c:strRef>
              <c:f>Sheet1!$H$1</c:f>
              <c:strCache>
                <c:ptCount val="1"/>
                <c:pt idx="0">
                  <c:v>80+</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cat>
            <c:strRef>
              <c:f>Sheet1!$A$2</c:f>
              <c:strCache>
                <c:ptCount val="1"/>
                <c:pt idx="0">
                  <c:v>Age</c:v>
                </c:pt>
              </c:strCache>
            </c:strRef>
          </c:cat>
          <c:val>
            <c:numRef>
              <c:f>Sheet1!$H$2</c:f>
              <c:numCache>
                <c:formatCode>General</c:formatCode>
                <c:ptCount val="1"/>
                <c:pt idx="0">
                  <c:v>15</c:v>
                </c:pt>
              </c:numCache>
            </c:numRef>
          </c:val>
          <c:extLst xmlns:c16r2="http://schemas.microsoft.com/office/drawing/2015/06/chart">
            <c:ext xmlns:c16="http://schemas.microsoft.com/office/drawing/2014/chart" uri="{C3380CC4-5D6E-409C-BE32-E72D297353CC}">
              <c16:uniqueId val="{00000000-F2CE-47AF-9F98-CA004170F650}"/>
            </c:ext>
          </c:extLst>
        </c:ser>
        <c:dLbls>
          <c:showLegendKey val="0"/>
          <c:showVal val="0"/>
          <c:showCatName val="0"/>
          <c:showSerName val="0"/>
          <c:showPercent val="0"/>
          <c:showBubbleSize val="0"/>
        </c:dLbls>
        <c:gapWidth val="164"/>
        <c:overlap val="-22"/>
        <c:axId val="244785408"/>
        <c:axId val="244785800"/>
      </c:barChart>
      <c:catAx>
        <c:axId val="244785408"/>
        <c:scaling>
          <c:orientation val="minMax"/>
        </c:scaling>
        <c:delete val="1"/>
        <c:axPos val="b"/>
        <c:numFmt formatCode="General" sourceLinked="1"/>
        <c:majorTickMark val="none"/>
        <c:minorTickMark val="none"/>
        <c:tickLblPos val="nextTo"/>
        <c:crossAx val="244785800"/>
        <c:crosses val="autoZero"/>
        <c:auto val="1"/>
        <c:lblAlgn val="ctr"/>
        <c:lblOffset val="100"/>
        <c:noMultiLvlLbl val="0"/>
      </c:catAx>
      <c:valAx>
        <c:axId val="244785800"/>
        <c:scaling>
          <c:orientation val="minMax"/>
        </c:scaling>
        <c:delete val="0"/>
        <c:axPos val="l"/>
        <c:numFmt formatCode="General" sourceLinked="0"/>
        <c:majorTickMark val="in"/>
        <c:minorTickMark val="none"/>
        <c:tickLblPos val="nextTo"/>
        <c:spPr>
          <a:noFill/>
          <a:ln>
            <a:solidFill>
              <a:schemeClr val="accent1"/>
            </a:solidFill>
          </a:ln>
          <a:effectLst/>
        </c:spPr>
        <c:txPr>
          <a:bodyPr rot="-60000000" spcFirstLastPara="1" vertOverflow="ellipsis" vert="horz" wrap="square" anchor="ctr" anchorCtr="1"/>
          <a:lstStyle/>
          <a:p>
            <a:pPr algn="ctr">
              <a:defRPr lang="en-GB" sz="1400" b="1" i="0" u="none" strike="noStrike" kern="1200" baseline="0">
                <a:solidFill>
                  <a:schemeClr val="bg1">
                    <a:lumMod val="50000"/>
                  </a:schemeClr>
                </a:solidFill>
                <a:latin typeface="+mn-lt"/>
                <a:ea typeface="+mn-ea"/>
                <a:cs typeface="+mn-cs"/>
              </a:defRPr>
            </a:pPr>
            <a:endParaRPr lang="en-US"/>
          </a:p>
        </c:txPr>
        <c:crossAx val="244785408"/>
        <c:crosses val="autoZero"/>
        <c:crossBetween val="between"/>
        <c:majorUnit val="5"/>
      </c:valAx>
      <c:spPr>
        <a:noFill/>
        <a:ln>
          <a:noFill/>
        </a:ln>
        <a:effectLst/>
      </c:spPr>
    </c:plotArea>
    <c:legend>
      <c:legendPos val="b"/>
      <c:layout>
        <c:manualLayout>
          <c:xMode val="edge"/>
          <c:yMode val="edge"/>
          <c:x val="0.13298448687893222"/>
          <c:y val="0.82105178045125116"/>
          <c:w val="0.77702296920516722"/>
          <c:h val="0.1048318399438783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5076143802952E-2"/>
          <c:y val="0.14372126268878871"/>
          <c:w val="0.9274322327100919"/>
          <c:h val="0.78088511972240204"/>
        </c:manualLayout>
      </c:layout>
      <c:barChart>
        <c:barDir val="col"/>
        <c:grouping val="clustered"/>
        <c:varyColors val="0"/>
        <c:ser>
          <c:idx val="0"/>
          <c:order val="0"/>
          <c:tx>
            <c:strRef>
              <c:f>Sheet1!$B$1</c:f>
              <c:strCache>
                <c:ptCount val="1"/>
                <c:pt idx="0">
                  <c:v>Married</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Marital Status</c:v>
                </c:pt>
              </c:strCache>
            </c:strRef>
          </c:cat>
          <c:val>
            <c:numRef>
              <c:f>Sheet1!$B$2</c:f>
              <c:numCache>
                <c:formatCode>General</c:formatCode>
                <c:ptCount val="1"/>
                <c:pt idx="0">
                  <c:v>58</c:v>
                </c:pt>
              </c:numCache>
            </c:numRef>
          </c:val>
          <c:extLst xmlns:c16r2="http://schemas.microsoft.com/office/drawing/2015/06/chart">
            <c:ext xmlns:c16="http://schemas.microsoft.com/office/drawing/2014/chart" uri="{C3380CC4-5D6E-409C-BE32-E72D297353CC}">
              <c16:uniqueId val="{00000000-C1B8-4A88-A63C-07E021D59DF8}"/>
            </c:ext>
          </c:extLst>
        </c:ser>
        <c:ser>
          <c:idx val="1"/>
          <c:order val="1"/>
          <c:tx>
            <c:strRef>
              <c:f>Sheet1!$C$1</c:f>
              <c:strCache>
                <c:ptCount val="1"/>
                <c:pt idx="0">
                  <c:v>Widowed</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Marital Status</c:v>
                </c:pt>
              </c:strCache>
            </c:strRef>
          </c:cat>
          <c:val>
            <c:numRef>
              <c:f>Sheet1!$C$2</c:f>
              <c:numCache>
                <c:formatCode>General</c:formatCode>
                <c:ptCount val="1"/>
                <c:pt idx="0">
                  <c:v>18</c:v>
                </c:pt>
              </c:numCache>
            </c:numRef>
          </c:val>
          <c:extLst xmlns:c16r2="http://schemas.microsoft.com/office/drawing/2015/06/chart">
            <c:ext xmlns:c16="http://schemas.microsoft.com/office/drawing/2014/chart" uri="{C3380CC4-5D6E-409C-BE32-E72D297353CC}">
              <c16:uniqueId val="{00000001-C1B8-4A88-A63C-07E021D59DF8}"/>
            </c:ext>
          </c:extLst>
        </c:ser>
        <c:ser>
          <c:idx val="2"/>
          <c:order val="2"/>
          <c:tx>
            <c:strRef>
              <c:f>Sheet1!$D$1</c:f>
              <c:strCache>
                <c:ptCount val="1"/>
                <c:pt idx="0">
                  <c:v>Single (never married)</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Marital Status</c:v>
                </c:pt>
              </c:strCache>
            </c:strRef>
          </c:cat>
          <c:val>
            <c:numRef>
              <c:f>Sheet1!$D$2</c:f>
              <c:numCache>
                <c:formatCode>General</c:formatCode>
                <c:ptCount val="1"/>
                <c:pt idx="0">
                  <c:v>8</c:v>
                </c:pt>
              </c:numCache>
            </c:numRef>
          </c:val>
          <c:extLst xmlns:c16r2="http://schemas.microsoft.com/office/drawing/2015/06/chart">
            <c:ext xmlns:c16="http://schemas.microsoft.com/office/drawing/2014/chart" uri="{C3380CC4-5D6E-409C-BE32-E72D297353CC}">
              <c16:uniqueId val="{00000002-C1B8-4A88-A63C-07E021D59DF8}"/>
            </c:ext>
          </c:extLst>
        </c:ser>
        <c:ser>
          <c:idx val="3"/>
          <c:order val="3"/>
          <c:tx>
            <c:strRef>
              <c:f>Sheet1!$E$1</c:f>
              <c:strCache>
                <c:ptCount val="1"/>
                <c:pt idx="0">
                  <c:v>Divorced</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Marital Status</c:v>
                </c:pt>
              </c:strCache>
            </c:strRef>
          </c:cat>
          <c:val>
            <c:numRef>
              <c:f>Sheet1!$E$2</c:f>
              <c:numCache>
                <c:formatCode>General</c:formatCode>
                <c:ptCount val="1"/>
                <c:pt idx="0">
                  <c:v>8</c:v>
                </c:pt>
              </c:numCache>
            </c:numRef>
          </c:val>
          <c:extLst xmlns:c16r2="http://schemas.microsoft.com/office/drawing/2015/06/chart">
            <c:ext xmlns:c16="http://schemas.microsoft.com/office/drawing/2014/chart" uri="{C3380CC4-5D6E-409C-BE32-E72D297353CC}">
              <c16:uniqueId val="{00000003-C1B8-4A88-A63C-07E021D59DF8}"/>
            </c:ext>
          </c:extLst>
        </c:ser>
        <c:ser>
          <c:idx val="4"/>
          <c:order val="4"/>
          <c:tx>
            <c:strRef>
              <c:f>Sheet1!$F$1</c:f>
              <c:strCache>
                <c:ptCount val="1"/>
                <c:pt idx="0">
                  <c:v>Living with partner</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Marital Status</c:v>
                </c:pt>
              </c:strCache>
            </c:strRef>
          </c:cat>
          <c:val>
            <c:numRef>
              <c:f>Sheet1!$F$2</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4-C1B8-4A88-A63C-07E021D59DF8}"/>
            </c:ext>
          </c:extLst>
        </c:ser>
        <c:ser>
          <c:idx val="5"/>
          <c:order val="5"/>
          <c:tx>
            <c:strRef>
              <c:f>Sheet1!$G$1</c:f>
              <c:strCache>
                <c:ptCount val="1"/>
                <c:pt idx="0">
                  <c:v>Separated</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Marital Status</c:v>
                </c:pt>
              </c:strCache>
            </c:strRef>
          </c:cat>
          <c:val>
            <c:numRef>
              <c:f>Sheet1!$G$2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5-C1B8-4A88-A63C-07E021D59DF8}"/>
            </c:ext>
          </c:extLst>
        </c:ser>
        <c:dLbls>
          <c:showLegendKey val="0"/>
          <c:showVal val="1"/>
          <c:showCatName val="0"/>
          <c:showSerName val="0"/>
          <c:showPercent val="0"/>
          <c:showBubbleSize val="0"/>
        </c:dLbls>
        <c:gapWidth val="164"/>
        <c:overlap val="-22"/>
        <c:axId val="243520616"/>
        <c:axId val="244786584"/>
      </c:barChart>
      <c:catAx>
        <c:axId val="243520616"/>
        <c:scaling>
          <c:orientation val="minMax"/>
        </c:scaling>
        <c:delete val="1"/>
        <c:axPos val="b"/>
        <c:numFmt formatCode="General" sourceLinked="1"/>
        <c:majorTickMark val="none"/>
        <c:minorTickMark val="none"/>
        <c:tickLblPos val="nextTo"/>
        <c:crossAx val="244786584"/>
        <c:crosses val="autoZero"/>
        <c:auto val="1"/>
        <c:lblAlgn val="ctr"/>
        <c:lblOffset val="100"/>
        <c:noMultiLvlLbl val="0"/>
      </c:catAx>
      <c:valAx>
        <c:axId val="244786584"/>
        <c:scaling>
          <c:orientation val="minMax"/>
        </c:scaling>
        <c:delete val="0"/>
        <c:axPos val="l"/>
        <c:numFmt formatCode="General" sourceLinked="1"/>
        <c:majorTickMark val="in"/>
        <c:minorTickMark val="in"/>
        <c:tickLblPos val="nextTo"/>
        <c:spPr>
          <a:noFill/>
          <a:ln>
            <a:solidFill>
              <a:schemeClr val="accent1"/>
            </a:solidFill>
          </a:ln>
          <a:effectLst/>
        </c:spPr>
        <c:txPr>
          <a:bodyPr rot="-60000000" spcFirstLastPara="1" vertOverflow="ellipsis" vert="horz" wrap="square" anchor="ctr" anchorCtr="1"/>
          <a:lstStyle/>
          <a:p>
            <a:pPr>
              <a:defRPr lang="en-GB" sz="1200" b="1" i="0" u="none" strike="noStrike" kern="1200" baseline="0">
                <a:solidFill>
                  <a:schemeClr val="bg1">
                    <a:lumMod val="50000"/>
                  </a:schemeClr>
                </a:solidFill>
                <a:latin typeface="+mn-lt"/>
                <a:ea typeface="+mn-ea"/>
                <a:cs typeface="+mn-cs"/>
              </a:defRPr>
            </a:pPr>
            <a:endParaRPr lang="en-US"/>
          </a:p>
        </c:txPr>
        <c:crossAx val="243520616"/>
        <c:crosses val="autoZero"/>
        <c:crossBetween val="between"/>
        <c:minorUnit val="5"/>
      </c:valAx>
      <c:spPr>
        <a:noFill/>
        <a:ln>
          <a:noFill/>
        </a:ln>
        <a:effectLst/>
      </c:spPr>
    </c:plotArea>
    <c:legend>
      <c:legendPos val="tr"/>
      <c:layout/>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40719434844612E-2"/>
          <c:y val="4.6136640728463379E-2"/>
          <c:w val="0.94018827702699603"/>
          <c:h val="0.88032689379910511"/>
        </c:manualLayout>
      </c:layout>
      <c:barChart>
        <c:barDir val="col"/>
        <c:grouping val="clustered"/>
        <c:varyColors val="0"/>
        <c:ser>
          <c:idx val="1"/>
          <c:order val="0"/>
          <c:tx>
            <c:strRef>
              <c:f>Sheet1!$A$3</c:f>
              <c:strCache>
                <c:ptCount val="1"/>
                <c:pt idx="0">
                  <c:v>Subj. Health Now</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Sheet1!$B$1:$F$1</c:f>
              <c:strCache>
                <c:ptCount val="5"/>
                <c:pt idx="0">
                  <c:v>Excellent</c:v>
                </c:pt>
                <c:pt idx="1">
                  <c:v>Very Good</c:v>
                </c:pt>
                <c:pt idx="2">
                  <c:v>Good</c:v>
                </c:pt>
                <c:pt idx="3">
                  <c:v>Fair</c:v>
                </c:pt>
                <c:pt idx="4">
                  <c:v>Poor</c:v>
                </c:pt>
              </c:strCache>
            </c:strRef>
          </c:cat>
          <c:val>
            <c:numRef>
              <c:f>Sheet1!$B$3:$F$3</c:f>
              <c:numCache>
                <c:formatCode>General</c:formatCode>
                <c:ptCount val="5"/>
                <c:pt idx="0">
                  <c:v>8</c:v>
                </c:pt>
                <c:pt idx="1">
                  <c:v>26</c:v>
                </c:pt>
                <c:pt idx="2">
                  <c:v>33</c:v>
                </c:pt>
                <c:pt idx="3">
                  <c:v>20</c:v>
                </c:pt>
                <c:pt idx="4">
                  <c:v>12</c:v>
                </c:pt>
              </c:numCache>
            </c:numRef>
          </c:val>
          <c:extLst xmlns:c16r2="http://schemas.microsoft.com/office/drawing/2015/06/chart">
            <c:ext xmlns:c16="http://schemas.microsoft.com/office/drawing/2014/chart" uri="{C3380CC4-5D6E-409C-BE32-E72D297353CC}">
              <c16:uniqueId val="{00000001-1B5C-4280-A515-422214E68CA5}"/>
            </c:ext>
          </c:extLst>
        </c:ser>
        <c:dLbls>
          <c:dLblPos val="outEnd"/>
          <c:showLegendKey val="0"/>
          <c:showVal val="1"/>
          <c:showCatName val="0"/>
          <c:showSerName val="0"/>
          <c:showPercent val="0"/>
          <c:showBubbleSize val="0"/>
        </c:dLbls>
        <c:gapWidth val="164"/>
        <c:overlap val="-22"/>
        <c:axId val="244787368"/>
        <c:axId val="244771720"/>
      </c:barChart>
      <c:catAx>
        <c:axId val="24478736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GB" sz="1400" b="1" i="0" u="none" strike="noStrike" kern="1200" baseline="0">
                <a:solidFill>
                  <a:schemeClr val="bg1">
                    <a:lumMod val="50000"/>
                  </a:schemeClr>
                </a:solidFill>
                <a:latin typeface="+mn-lt"/>
                <a:ea typeface="+mn-ea"/>
                <a:cs typeface="+mn-cs"/>
              </a:defRPr>
            </a:pPr>
            <a:endParaRPr lang="en-US"/>
          </a:p>
        </c:txPr>
        <c:crossAx val="244771720"/>
        <c:crosses val="autoZero"/>
        <c:auto val="1"/>
        <c:lblAlgn val="ctr"/>
        <c:lblOffset val="100"/>
        <c:noMultiLvlLbl val="0"/>
      </c:catAx>
      <c:valAx>
        <c:axId val="244771720"/>
        <c:scaling>
          <c:orientation val="minMax"/>
        </c:scaling>
        <c:delete val="0"/>
        <c:axPos val="l"/>
        <c:numFmt formatCode="General" sourceLinked="1"/>
        <c:majorTickMark val="in"/>
        <c:minorTickMark val="in"/>
        <c:tickLblPos val="nextTo"/>
        <c:spPr>
          <a:noFill/>
          <a:ln>
            <a:solidFill>
              <a:schemeClr val="accent1"/>
            </a:solidFill>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en-US"/>
          </a:p>
        </c:txPr>
        <c:crossAx val="244787368"/>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0.38482</cdr:x>
      <cdr:y>0.07382</cdr:y>
    </cdr:from>
    <cdr:to>
      <cdr:x>0.66223</cdr:x>
      <cdr:y>0.16344</cdr:y>
    </cdr:to>
    <cdr:sp macro="" textlink="">
      <cdr:nvSpPr>
        <cdr:cNvPr id="2" name="TextBox 1"/>
        <cdr:cNvSpPr txBox="1"/>
      </cdr:nvSpPr>
      <cdr:spPr>
        <a:xfrm xmlns:a="http://schemas.openxmlformats.org/drawingml/2006/main">
          <a:off x="1828965" y="255181"/>
          <a:ext cx="1318437" cy="3098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smtClean="0">
              <a:solidFill>
                <a:srgbClr val="7030A0"/>
              </a:solidFill>
            </a:rPr>
            <a:t>Marital Status</a:t>
          </a:r>
          <a:endParaRPr lang="en-GB" sz="1800" dirty="0">
            <a:solidFill>
              <a:srgbClr val="7030A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0.44462</cdr:x>
      <cdr:y>0</cdr:y>
    </cdr:from>
    <cdr:to>
      <cdr:x>0.62532</cdr:x>
      <cdr:y>0.10505</cdr:y>
    </cdr:to>
    <cdr:sp macro="" textlink="">
      <cdr:nvSpPr>
        <cdr:cNvPr id="3" name="TextBox 2"/>
        <cdr:cNvSpPr txBox="1"/>
      </cdr:nvSpPr>
      <cdr:spPr>
        <a:xfrm xmlns:a="http://schemas.openxmlformats.org/drawingml/2006/main">
          <a:off x="2249906" y="0"/>
          <a:ext cx="914400" cy="2767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b="1" dirty="0">
              <a:solidFill>
                <a:schemeClr val="bg1">
                  <a:lumMod val="50000"/>
                </a:schemeClr>
              </a:solidFill>
            </a:rPr>
            <a:t>Age %</a:t>
          </a:r>
        </a:p>
      </cdr:txBody>
    </cdr:sp>
  </cdr:relSizeAnchor>
</c:userShapes>
</file>

<file path=ppt/drawings/drawing3.xml><?xml version="1.0" encoding="utf-8"?>
<c:userShapes xmlns:c="http://schemas.openxmlformats.org/drawingml/2006/chart">
  <cdr:relSizeAnchor xmlns:cdr="http://schemas.openxmlformats.org/drawingml/2006/chartDrawing">
    <cdr:from>
      <cdr:x>0.2367</cdr:x>
      <cdr:y>0.01585</cdr:y>
    </cdr:from>
    <cdr:to>
      <cdr:x>0.4174</cdr:x>
      <cdr:y>0.1209</cdr:y>
    </cdr:to>
    <cdr:sp macro="" textlink="">
      <cdr:nvSpPr>
        <cdr:cNvPr id="2" name="TextBox 1"/>
        <cdr:cNvSpPr txBox="1"/>
      </cdr:nvSpPr>
      <cdr:spPr>
        <a:xfrm xmlns:a="http://schemas.openxmlformats.org/drawingml/2006/main">
          <a:off x="1192962" y="41653"/>
          <a:ext cx="910732" cy="2760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solidFill>
                <a:schemeClr val="bg1">
                  <a:lumMod val="50000"/>
                </a:schemeClr>
              </a:solidFill>
            </a:rPr>
            <a:t>Marital Status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33618-A7B9-4CE7-86B8-B63EDCA26E1B}" type="datetimeFigureOut">
              <a:rPr lang="en-GB" smtClean="0"/>
              <a:t>11/10/2017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311FA-E682-46DB-AACE-D9DBCEE26B5B}" type="slidenum">
              <a:rPr lang="en-GB" smtClean="0"/>
              <a:t>‹#›</a:t>
            </a:fld>
            <a:endParaRPr lang="en-GB"/>
          </a:p>
        </p:txBody>
      </p:sp>
    </p:spTree>
    <p:extLst>
      <p:ext uri="{BB962C8B-B14F-4D97-AF65-F5344CB8AC3E}">
        <p14:creationId xmlns:p14="http://schemas.microsoft.com/office/powerpoint/2010/main" val="383619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3</a:t>
            </a:fld>
            <a:endParaRPr lang="en-GB"/>
          </a:p>
        </p:txBody>
      </p:sp>
    </p:spTree>
    <p:extLst>
      <p:ext uri="{BB962C8B-B14F-4D97-AF65-F5344CB8AC3E}">
        <p14:creationId xmlns:p14="http://schemas.microsoft.com/office/powerpoint/2010/main" val="3805949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14</a:t>
            </a:fld>
            <a:endParaRPr lang="en-GB"/>
          </a:p>
        </p:txBody>
      </p:sp>
    </p:spTree>
    <p:extLst>
      <p:ext uri="{BB962C8B-B14F-4D97-AF65-F5344CB8AC3E}">
        <p14:creationId xmlns:p14="http://schemas.microsoft.com/office/powerpoint/2010/main" val="3072809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16</a:t>
            </a:fld>
            <a:endParaRPr lang="en-GB"/>
          </a:p>
        </p:txBody>
      </p:sp>
    </p:spTree>
    <p:extLst>
      <p:ext uri="{BB962C8B-B14F-4D97-AF65-F5344CB8AC3E}">
        <p14:creationId xmlns:p14="http://schemas.microsoft.com/office/powerpoint/2010/main" val="4037429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17</a:t>
            </a:fld>
            <a:endParaRPr lang="en-GB"/>
          </a:p>
        </p:txBody>
      </p:sp>
    </p:spTree>
    <p:extLst>
      <p:ext uri="{BB962C8B-B14F-4D97-AF65-F5344CB8AC3E}">
        <p14:creationId xmlns:p14="http://schemas.microsoft.com/office/powerpoint/2010/main" val="1629310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18</a:t>
            </a:fld>
            <a:endParaRPr lang="en-GB"/>
          </a:p>
        </p:txBody>
      </p:sp>
    </p:spTree>
    <p:extLst>
      <p:ext uri="{BB962C8B-B14F-4D97-AF65-F5344CB8AC3E}">
        <p14:creationId xmlns:p14="http://schemas.microsoft.com/office/powerpoint/2010/main" val="126739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Maybe its people who hoped</a:t>
            </a:r>
            <a:r>
              <a:rPr lang="en-GB" baseline="0" dirty="0" smtClean="0"/>
              <a:t> they’d have retired by now but still have to work! </a:t>
            </a:r>
            <a:r>
              <a:rPr lang="en-GB" baseline="0" dirty="0" smtClean="0">
                <a:sym typeface="Wingdings" panose="05000000000000000000" pitchFamily="2" charset="2"/>
              </a:rPr>
              <a:t></a:t>
            </a:r>
          </a:p>
          <a:p>
            <a:endParaRPr lang="en-GB" baseline="0" dirty="0" smtClean="0">
              <a:sym typeface="Wingdings" panose="05000000000000000000" pitchFamily="2" charset="2"/>
            </a:endParaRPr>
          </a:p>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19</a:t>
            </a:fld>
            <a:endParaRPr lang="en-GB"/>
          </a:p>
        </p:txBody>
      </p:sp>
    </p:spTree>
    <p:extLst>
      <p:ext uri="{BB962C8B-B14F-4D97-AF65-F5344CB8AC3E}">
        <p14:creationId xmlns:p14="http://schemas.microsoft.com/office/powerpoint/2010/main" val="2325049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Tennyson “better to have loved and lost than never to have loved at all”</a:t>
            </a:r>
          </a:p>
        </p:txBody>
      </p:sp>
      <p:sp>
        <p:nvSpPr>
          <p:cNvPr id="4" name="Slide Number Placeholder 3"/>
          <p:cNvSpPr>
            <a:spLocks noGrp="1"/>
          </p:cNvSpPr>
          <p:nvPr>
            <p:ph type="sldNum" sz="quarter" idx="10"/>
          </p:nvPr>
        </p:nvSpPr>
        <p:spPr/>
        <p:txBody>
          <a:bodyPr/>
          <a:lstStyle/>
          <a:p>
            <a:fld id="{798311FA-E682-46DB-AACE-D9DBCEE26B5B}" type="slidenum">
              <a:rPr lang="en-GB" smtClean="0"/>
              <a:t>20</a:t>
            </a:fld>
            <a:endParaRPr lang="en-GB"/>
          </a:p>
        </p:txBody>
      </p:sp>
    </p:spTree>
    <p:extLst>
      <p:ext uri="{BB962C8B-B14F-4D97-AF65-F5344CB8AC3E}">
        <p14:creationId xmlns:p14="http://schemas.microsoft.com/office/powerpoint/2010/main" val="116476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Tennyson “better to have loved and lost than never to have loved at all”</a:t>
            </a:r>
          </a:p>
        </p:txBody>
      </p:sp>
      <p:sp>
        <p:nvSpPr>
          <p:cNvPr id="4" name="Slide Number Placeholder 3"/>
          <p:cNvSpPr>
            <a:spLocks noGrp="1"/>
          </p:cNvSpPr>
          <p:nvPr>
            <p:ph type="sldNum" sz="quarter" idx="10"/>
          </p:nvPr>
        </p:nvSpPr>
        <p:spPr/>
        <p:txBody>
          <a:bodyPr/>
          <a:lstStyle/>
          <a:p>
            <a:fld id="{798311FA-E682-46DB-AACE-D9DBCEE26B5B}" type="slidenum">
              <a:rPr lang="en-GB" smtClean="0"/>
              <a:t>21</a:t>
            </a:fld>
            <a:endParaRPr lang="en-GB"/>
          </a:p>
        </p:txBody>
      </p:sp>
    </p:spTree>
    <p:extLst>
      <p:ext uri="{BB962C8B-B14F-4D97-AF65-F5344CB8AC3E}">
        <p14:creationId xmlns:p14="http://schemas.microsoft.com/office/powerpoint/2010/main" val="398266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Unweighted data (652) – 705</a:t>
            </a:r>
            <a:r>
              <a:rPr lang="en-GB" baseline="0" dirty="0" smtClean="0"/>
              <a:t> returned self-completion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22</a:t>
            </a:fld>
            <a:endParaRPr lang="en-GB"/>
          </a:p>
        </p:txBody>
      </p:sp>
    </p:spTree>
    <p:extLst>
      <p:ext uri="{BB962C8B-B14F-4D97-AF65-F5344CB8AC3E}">
        <p14:creationId xmlns:p14="http://schemas.microsoft.com/office/powerpoint/2010/main" val="168104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Frequency weights which adjust</a:t>
            </a:r>
            <a:r>
              <a:rPr lang="en-GB" sz="1200" kern="1200" baseline="0" dirty="0" smtClean="0">
                <a:solidFill>
                  <a:schemeClr val="tx1"/>
                </a:solidFill>
                <a:effectLst/>
                <a:latin typeface="+mn-lt"/>
                <a:ea typeface="+mn-ea"/>
                <a:cs typeface="+mn-cs"/>
              </a:rPr>
              <a:t> for age, sex, health board and SIMD.  This uses the raking approach used by the Scottish Government in population surveys.</a:t>
            </a:r>
          </a:p>
          <a:p>
            <a:endParaRPr lang="en-GB" sz="120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Probability-sampling weights were derived with the aim of increasing precision and accounting for unit nonresponse by forcing sample-derived estimates to be consistent with known population totals. It is consistent with the approach which the Scottish Government recently discussed in its review of the weighting strategy to be applied to in-house surveys in the future</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The generalised raking procedures to derive sample weights, which are consistent with a set of external control totals, and which minimise some measure of distance to the original design weights</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were applied.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Control totals associated with age groups, sex, health board and SIMD were used to implement the technique.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guidance, you may wish to apply the </a:t>
            </a:r>
            <a:r>
              <a:rPr lang="en-GB" sz="1200" i="1" kern="1200" dirty="0" smtClean="0">
                <a:solidFill>
                  <a:schemeClr val="tx1"/>
                </a:solidFill>
                <a:effectLst/>
                <a:latin typeface="+mn-lt"/>
                <a:ea typeface="+mn-ea"/>
                <a:cs typeface="+mn-cs"/>
              </a:rPr>
              <a:t>iHAGIS_Weight</a:t>
            </a:r>
            <a:r>
              <a:rPr lang="en-GB" sz="1200" kern="1200" dirty="0" smtClean="0">
                <a:solidFill>
                  <a:schemeClr val="tx1"/>
                </a:solidFill>
                <a:effectLst/>
                <a:latin typeface="+mn-lt"/>
                <a:ea typeface="+mn-ea"/>
                <a:cs typeface="+mn-cs"/>
              </a:rPr>
              <a:t> where you prefer to use frequency weights and the </a:t>
            </a:r>
            <a:r>
              <a:rPr lang="en-GB" sz="1200" i="1" kern="1200" dirty="0" smtClean="0">
                <a:solidFill>
                  <a:schemeClr val="tx1"/>
                </a:solidFill>
                <a:effectLst/>
                <a:latin typeface="+mn-lt"/>
                <a:ea typeface="+mn-ea"/>
                <a:cs typeface="+mn-cs"/>
              </a:rPr>
              <a:t>pHAGIS_Weight </a:t>
            </a:r>
            <a:r>
              <a:rPr lang="en-GB" sz="1200" kern="1200" dirty="0" smtClean="0">
                <a:solidFill>
                  <a:schemeClr val="tx1"/>
                </a:solidFill>
                <a:effectLst/>
                <a:latin typeface="+mn-lt"/>
                <a:ea typeface="+mn-ea"/>
                <a:cs typeface="+mn-cs"/>
              </a:rPr>
              <a:t>where you prefer to apply a probability weight.  Results should be produced using weighted data.</a:t>
            </a:r>
          </a:p>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23</a:t>
            </a:fld>
            <a:endParaRPr lang="en-GB"/>
          </a:p>
        </p:txBody>
      </p:sp>
    </p:spTree>
    <p:extLst>
      <p:ext uri="{BB962C8B-B14F-4D97-AF65-F5344CB8AC3E}">
        <p14:creationId xmlns:p14="http://schemas.microsoft.com/office/powerpoint/2010/main" val="326488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30000" dirty="0"/>
          </a:p>
          <a:p>
            <a:pPr marL="0" lvl="1" indent="0">
              <a:buFont typeface="+mj-lt"/>
              <a:buNone/>
            </a:pPr>
            <a:r>
              <a:rPr lang="en-GB" sz="1400" dirty="0"/>
              <a:t>I will not go into the history of why each questions was chosen but largely it has been accepted that given wellbeing is in itself subjective then one of the key ways to measure it is to just ask people.  The 4 questions adopted by the Office of National Statistics (ONS), and other household surveys, take into the a person’s evaluation on their overall life satisfaction (Q1), and the hedonistic balance of emotion can be derived from Qs 3 and 4. </a:t>
            </a:r>
          </a:p>
          <a:p>
            <a:pPr marL="0" lvl="1" indent="0">
              <a:buFont typeface="+mj-lt"/>
              <a:buNone/>
            </a:pPr>
            <a:endParaRPr lang="en-GB" sz="1400" dirty="0"/>
          </a:p>
          <a:p>
            <a:pPr marL="228600" lvl="1" indent="-228600">
              <a:buFont typeface="+mj-lt"/>
              <a:buAutoNum type="arabicPeriod"/>
            </a:pPr>
            <a:r>
              <a:rPr lang="en-GB" sz="1400" dirty="0"/>
              <a:t>Overall, how satisfied are you with your life nowadays? </a:t>
            </a:r>
            <a:r>
              <a:rPr lang="en-GB" sz="1400" dirty="0">
                <a:solidFill>
                  <a:schemeClr val="tx1"/>
                </a:solidFill>
              </a:rPr>
              <a:t> (evaluative question)</a:t>
            </a:r>
          </a:p>
          <a:p>
            <a:pPr marL="228600" lvl="1" indent="-228600">
              <a:buFont typeface="+mj-lt"/>
              <a:buAutoNum type="arabicPeriod"/>
            </a:pPr>
            <a:endParaRPr lang="en-GB" sz="1400" dirty="0"/>
          </a:p>
          <a:p>
            <a:pPr marL="228600" lvl="1" indent="-228600">
              <a:buFont typeface="+mj-lt"/>
              <a:buAutoNum type="arabicPeriod"/>
            </a:pPr>
            <a:r>
              <a:rPr lang="en-GB" sz="1400" dirty="0"/>
              <a:t>Overall, to what extent do you feel the things you do in your life are worthwhile?</a:t>
            </a:r>
          </a:p>
          <a:p>
            <a:pPr marL="228600" lvl="1" indent="-228600">
              <a:buFont typeface="+mj-lt"/>
              <a:buAutoNum type="arabicPeriod"/>
            </a:pPr>
            <a:endParaRPr lang="en-GB" sz="1400" dirty="0"/>
          </a:p>
          <a:p>
            <a:pPr marL="228600" lvl="1" indent="-228600">
              <a:buFont typeface="+mj-lt"/>
              <a:buAutoNum type="arabicPeriod"/>
            </a:pPr>
            <a:r>
              <a:rPr lang="en-GB" sz="1400" dirty="0"/>
              <a:t>Overall, how happy did you feel yesterday? (Hedonic – positive)</a:t>
            </a:r>
          </a:p>
          <a:p>
            <a:pPr marL="228600" lvl="1" indent="-228600">
              <a:buFont typeface="+mj-lt"/>
              <a:buAutoNum type="arabicPeriod"/>
            </a:pPr>
            <a:endParaRPr lang="en-GB" sz="1400" dirty="0"/>
          </a:p>
          <a:p>
            <a:pPr marL="228600" lvl="1" indent="-228600">
              <a:buFont typeface="+mj-lt"/>
              <a:buAutoNum type="arabicPeriod"/>
            </a:pPr>
            <a:r>
              <a:rPr lang="en-GB" sz="1400" dirty="0"/>
              <a:t>Overall, how anxious did you feel yesterday? (Hedonic – negative)</a:t>
            </a:r>
          </a:p>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5</a:t>
            </a:fld>
            <a:endParaRPr lang="en-GB"/>
          </a:p>
        </p:txBody>
      </p:sp>
    </p:spTree>
    <p:extLst>
      <p:ext uri="{BB962C8B-B14F-4D97-AF65-F5344CB8AC3E}">
        <p14:creationId xmlns:p14="http://schemas.microsoft.com/office/powerpoint/2010/main" val="406025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may be surprising give current political uncertainty, e.g. of Brexit vote. However, ONS have found in other analysis that people perceive an improvement in their financial situation and overall economy… perhaps explaining this apparent increase in personal well-being. </a:t>
            </a:r>
          </a:p>
          <a:p>
            <a:endParaRPr lang="en-GB" dirty="0"/>
          </a:p>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6</a:t>
            </a:fld>
            <a:endParaRPr lang="en-GB"/>
          </a:p>
        </p:txBody>
      </p:sp>
    </p:spTree>
    <p:extLst>
      <p:ext uri="{BB962C8B-B14F-4D97-AF65-F5344CB8AC3E}">
        <p14:creationId xmlns:p14="http://schemas.microsoft.com/office/powerpoint/2010/main" val="355166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30000" dirty="0"/>
          </a:p>
          <a:p>
            <a:r>
              <a:rPr lang="en-GB" dirty="0"/>
              <a:t>This may be surprising give current political uncertainty, e.g. of Brexit vote. However, ONS have found in other analysis that people perceive an improvement in their financial situation and overall economy… perhaps explaining this apparent increase in personal well-being. </a:t>
            </a:r>
          </a:p>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7</a:t>
            </a:fld>
            <a:endParaRPr lang="en-GB"/>
          </a:p>
        </p:txBody>
      </p:sp>
    </p:spTree>
    <p:extLst>
      <p:ext uri="{BB962C8B-B14F-4D97-AF65-F5344CB8AC3E}">
        <p14:creationId xmlns:p14="http://schemas.microsoft.com/office/powerpoint/2010/main" val="308749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30000" dirty="0"/>
          </a:p>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8</a:t>
            </a:fld>
            <a:endParaRPr lang="en-GB"/>
          </a:p>
        </p:txBody>
      </p:sp>
    </p:spTree>
    <p:extLst>
      <p:ext uri="{BB962C8B-B14F-4D97-AF65-F5344CB8AC3E}">
        <p14:creationId xmlns:p14="http://schemas.microsoft.com/office/powerpoint/2010/main" val="118842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30000" dirty="0"/>
          </a:p>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9</a:t>
            </a:fld>
            <a:endParaRPr lang="en-GB"/>
          </a:p>
        </p:txBody>
      </p:sp>
    </p:spTree>
    <p:extLst>
      <p:ext uri="{BB962C8B-B14F-4D97-AF65-F5344CB8AC3E}">
        <p14:creationId xmlns:p14="http://schemas.microsoft.com/office/powerpoint/2010/main" val="381859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ONS – uses data from the Labour Force survey (household CAPI</a:t>
            </a:r>
            <a:r>
              <a:rPr lang="en-GB" baseline="0" dirty="0" smtClean="0"/>
              <a:t> and telephone interview) </a:t>
            </a:r>
          </a:p>
          <a:p>
            <a:endParaRPr lang="en-GB" baseline="0"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798311FA-E682-46DB-AACE-D9DBCEE26B5B}" type="slidenum">
              <a:rPr lang="en-GB" smtClean="0"/>
              <a:t>11</a:t>
            </a:fld>
            <a:endParaRPr lang="en-GB"/>
          </a:p>
        </p:txBody>
      </p:sp>
    </p:spTree>
    <p:extLst>
      <p:ext uri="{BB962C8B-B14F-4D97-AF65-F5344CB8AC3E}">
        <p14:creationId xmlns:p14="http://schemas.microsoft.com/office/powerpoint/2010/main" val="132473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Tennyson “better to have loved and lost than never to have loved at all”</a:t>
            </a:r>
          </a:p>
        </p:txBody>
      </p:sp>
      <p:sp>
        <p:nvSpPr>
          <p:cNvPr id="4" name="Slide Number Placeholder 3"/>
          <p:cNvSpPr>
            <a:spLocks noGrp="1"/>
          </p:cNvSpPr>
          <p:nvPr>
            <p:ph type="sldNum" sz="quarter" idx="10"/>
          </p:nvPr>
        </p:nvSpPr>
        <p:spPr/>
        <p:txBody>
          <a:bodyPr/>
          <a:lstStyle/>
          <a:p>
            <a:fld id="{798311FA-E682-46DB-AACE-D9DBCEE26B5B}" type="slidenum">
              <a:rPr lang="en-GB" smtClean="0"/>
              <a:t>12</a:t>
            </a:fld>
            <a:endParaRPr lang="en-GB"/>
          </a:p>
        </p:txBody>
      </p:sp>
    </p:spTree>
    <p:extLst>
      <p:ext uri="{BB962C8B-B14F-4D97-AF65-F5344CB8AC3E}">
        <p14:creationId xmlns:p14="http://schemas.microsoft.com/office/powerpoint/2010/main" val="109469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Tennyson “better to have loved and lost than never to have loved at all”</a:t>
            </a:r>
          </a:p>
        </p:txBody>
      </p:sp>
      <p:sp>
        <p:nvSpPr>
          <p:cNvPr id="4" name="Slide Number Placeholder 3"/>
          <p:cNvSpPr>
            <a:spLocks noGrp="1"/>
          </p:cNvSpPr>
          <p:nvPr>
            <p:ph type="sldNum" sz="quarter" idx="10"/>
          </p:nvPr>
        </p:nvSpPr>
        <p:spPr/>
        <p:txBody>
          <a:bodyPr/>
          <a:lstStyle/>
          <a:p>
            <a:fld id="{798311FA-E682-46DB-AACE-D9DBCEE26B5B}" type="slidenum">
              <a:rPr lang="en-GB" smtClean="0"/>
              <a:t>13</a:t>
            </a:fld>
            <a:endParaRPr lang="en-GB"/>
          </a:p>
        </p:txBody>
      </p:sp>
    </p:spTree>
    <p:extLst>
      <p:ext uri="{BB962C8B-B14F-4D97-AF65-F5344CB8AC3E}">
        <p14:creationId xmlns:p14="http://schemas.microsoft.com/office/powerpoint/2010/main" val="2706814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5" name="Picture Placeholder 8"/>
          <p:cNvSpPr>
            <a:spLocks noGrp="1"/>
          </p:cNvSpPr>
          <p:nvPr>
            <p:ph type="pic" sz="quarter" idx="15"/>
          </p:nvPr>
        </p:nvSpPr>
        <p:spPr>
          <a:xfrm>
            <a:off x="0" y="0"/>
            <a:ext cx="5364088" cy="5143500"/>
          </a:xfrm>
        </p:spPr>
        <p:txBody>
          <a:bodyPr/>
          <a:lstStyle/>
          <a:p>
            <a:endParaRPr lang="en-GB"/>
          </a:p>
        </p:txBody>
      </p:sp>
      <p:sp>
        <p:nvSpPr>
          <p:cNvPr id="12" name="Rectangle 11"/>
          <p:cNvSpPr/>
          <p:nvPr/>
        </p:nvSpPr>
        <p:spPr>
          <a:xfrm>
            <a:off x="5364088" y="0"/>
            <a:ext cx="3779912" cy="51435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ctrTitle"/>
          </p:nvPr>
        </p:nvSpPr>
        <p:spPr>
          <a:xfrm>
            <a:off x="6065952" y="1480247"/>
            <a:ext cx="2736000" cy="648000"/>
          </a:xfrm>
        </p:spPr>
        <p:txBody>
          <a:bodyPr/>
          <a:lstStyle>
            <a:lvl1pPr>
              <a:lnSpc>
                <a:spcPts val="2400"/>
              </a:lnSpc>
              <a:defRPr sz="2400">
                <a:solidFill>
                  <a:schemeClr val="bg1"/>
                </a:solidFill>
              </a:defRPr>
            </a:lvl1pPr>
          </a:lstStyle>
          <a:p>
            <a:r>
              <a:rPr lang="en-GB" noProof="0" dirty="0"/>
              <a:t>Click to edit Master title style</a:t>
            </a:r>
          </a:p>
        </p:txBody>
      </p:sp>
      <p:sp>
        <p:nvSpPr>
          <p:cNvPr id="3" name="Subtitle 2"/>
          <p:cNvSpPr>
            <a:spLocks noGrp="1"/>
          </p:cNvSpPr>
          <p:nvPr>
            <p:ph type="subTitle" idx="1"/>
          </p:nvPr>
        </p:nvSpPr>
        <p:spPr>
          <a:xfrm>
            <a:off x="6065953" y="2136986"/>
            <a:ext cx="2736000" cy="540000"/>
          </a:xfrm>
        </p:spPr>
        <p:txBody>
          <a:bodyPr/>
          <a:lstStyle>
            <a:lvl1pPr marL="0" indent="0" algn="l">
              <a:lnSpc>
                <a:spcPts val="1500"/>
              </a:lnSpc>
              <a:buNone/>
              <a:defRPr sz="1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9" name="Text Placeholder 8"/>
          <p:cNvSpPr>
            <a:spLocks noGrp="1"/>
          </p:cNvSpPr>
          <p:nvPr>
            <p:ph type="body" sz="quarter" idx="13"/>
          </p:nvPr>
        </p:nvSpPr>
        <p:spPr>
          <a:xfrm>
            <a:off x="6066114" y="2722457"/>
            <a:ext cx="2736000" cy="189000"/>
          </a:xfrm>
        </p:spPr>
        <p:txBody>
          <a:bodyPr/>
          <a:lstStyle>
            <a:lvl1pPr>
              <a:lnSpc>
                <a:spcPts val="1500"/>
              </a:lnSpc>
              <a:spcAft>
                <a:spcPts val="0"/>
              </a:spcAft>
              <a:defRPr sz="11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6065952" y="2886227"/>
            <a:ext cx="2736000" cy="189000"/>
          </a:xfrm>
        </p:spPr>
        <p:txBody>
          <a:bodyPr/>
          <a:lstStyle>
            <a:lvl1pPr>
              <a:lnSpc>
                <a:spcPts val="1500"/>
              </a:lnSpc>
              <a:spcAft>
                <a:spcPts val="0"/>
              </a:spcAft>
              <a:defRPr sz="12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7" name="Picture 16"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pic>
        <p:nvPicPr>
          <p:cNvPr id="18" name="Picture 17" descr="UoS-LOGO-WHITE-236px.png"/>
          <p:cNvPicPr>
            <a:picLocks noChangeAspect="1"/>
          </p:cNvPicPr>
          <p:nvPr/>
        </p:nvPicPr>
        <p:blipFill>
          <a:blip r:embed="rId3" cstate="print"/>
          <a:stretch>
            <a:fillRect/>
          </a:stretch>
        </p:blipFill>
        <p:spPr>
          <a:xfrm>
            <a:off x="7237919" y="333130"/>
            <a:ext cx="1584001" cy="396000"/>
          </a:xfrm>
          <a:prstGeom prst="rect">
            <a:avLst/>
          </a:prstGeom>
        </p:spPr>
      </p:pic>
      <p:grpSp>
        <p:nvGrpSpPr>
          <p:cNvPr id="19" name="Group 18"/>
          <p:cNvGrpSpPr/>
          <p:nvPr/>
        </p:nvGrpSpPr>
        <p:grpSpPr>
          <a:xfrm>
            <a:off x="5980534" y="1417388"/>
            <a:ext cx="3168000" cy="67500"/>
            <a:chOff x="5980534" y="1417388"/>
            <a:chExt cx="3168000" cy="67500"/>
          </a:xfrm>
        </p:grpSpPr>
        <p:cxnSp>
          <p:nvCxnSpPr>
            <p:cNvPr id="20" name="Straight Connector 19"/>
            <p:cNvCxnSpPr/>
            <p:nvPr/>
          </p:nvCxnSpPr>
          <p:spPr>
            <a:xfrm>
              <a:off x="5980534" y="1417519"/>
              <a:ext cx="316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958058" y="1451138"/>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5" name="Picture Placeholder 8"/>
          <p:cNvSpPr>
            <a:spLocks noGrp="1"/>
          </p:cNvSpPr>
          <p:nvPr>
            <p:ph type="pic" sz="quarter" idx="15"/>
          </p:nvPr>
        </p:nvSpPr>
        <p:spPr>
          <a:xfrm>
            <a:off x="0" y="0"/>
            <a:ext cx="5364088" cy="5143500"/>
          </a:xfrm>
        </p:spPr>
        <p:txBody>
          <a:bodyPr/>
          <a:lstStyle/>
          <a:p>
            <a:endParaRPr lang="en-GB"/>
          </a:p>
        </p:txBody>
      </p:sp>
      <p:sp>
        <p:nvSpPr>
          <p:cNvPr id="12" name="Rectangle 11"/>
          <p:cNvSpPr/>
          <p:nvPr/>
        </p:nvSpPr>
        <p:spPr>
          <a:xfrm>
            <a:off x="4865914" y="0"/>
            <a:ext cx="4278086" cy="51435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ctrTitle"/>
          </p:nvPr>
        </p:nvSpPr>
        <p:spPr>
          <a:xfrm>
            <a:off x="6065952" y="1480247"/>
            <a:ext cx="2736000" cy="648000"/>
          </a:xfrm>
        </p:spPr>
        <p:txBody>
          <a:bodyPr/>
          <a:lstStyle>
            <a:lvl1pPr>
              <a:lnSpc>
                <a:spcPts val="2400"/>
              </a:lnSpc>
              <a:defRPr sz="2400">
                <a:solidFill>
                  <a:schemeClr val="bg1"/>
                </a:solidFill>
              </a:defRPr>
            </a:lvl1pPr>
          </a:lstStyle>
          <a:p>
            <a:r>
              <a:rPr lang="en-GB" noProof="0" dirty="0"/>
              <a:t>Click to edit Master title style</a:t>
            </a:r>
          </a:p>
        </p:txBody>
      </p:sp>
      <p:sp>
        <p:nvSpPr>
          <p:cNvPr id="3" name="Subtitle 2"/>
          <p:cNvSpPr>
            <a:spLocks noGrp="1"/>
          </p:cNvSpPr>
          <p:nvPr>
            <p:ph type="subTitle" idx="1"/>
          </p:nvPr>
        </p:nvSpPr>
        <p:spPr>
          <a:xfrm>
            <a:off x="6065953" y="2136986"/>
            <a:ext cx="2736000" cy="540000"/>
          </a:xfrm>
        </p:spPr>
        <p:txBody>
          <a:bodyPr/>
          <a:lstStyle>
            <a:lvl1pPr marL="0" indent="0" algn="l">
              <a:lnSpc>
                <a:spcPts val="1500"/>
              </a:lnSpc>
              <a:buNone/>
              <a:defRPr sz="1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9" name="Text Placeholder 8"/>
          <p:cNvSpPr>
            <a:spLocks noGrp="1"/>
          </p:cNvSpPr>
          <p:nvPr>
            <p:ph type="body" sz="quarter" idx="13"/>
          </p:nvPr>
        </p:nvSpPr>
        <p:spPr>
          <a:xfrm>
            <a:off x="6066114" y="2722457"/>
            <a:ext cx="2736000" cy="189000"/>
          </a:xfrm>
        </p:spPr>
        <p:txBody>
          <a:bodyPr/>
          <a:lstStyle>
            <a:lvl1pPr>
              <a:lnSpc>
                <a:spcPts val="1500"/>
              </a:lnSpc>
              <a:spcAft>
                <a:spcPts val="0"/>
              </a:spcAft>
              <a:defRPr sz="11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6065952" y="2886227"/>
            <a:ext cx="2736000" cy="189000"/>
          </a:xfrm>
        </p:spPr>
        <p:txBody>
          <a:bodyPr/>
          <a:lstStyle>
            <a:lvl1pPr>
              <a:lnSpc>
                <a:spcPts val="1500"/>
              </a:lnSpc>
              <a:spcAft>
                <a:spcPts val="0"/>
              </a:spcAft>
              <a:defRPr sz="12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6" name="Picture 15"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pic>
        <p:nvPicPr>
          <p:cNvPr id="17" name="Picture 16" descr="UoS-LOGO-WHITE-236px.png"/>
          <p:cNvPicPr>
            <a:picLocks noChangeAspect="1"/>
          </p:cNvPicPr>
          <p:nvPr/>
        </p:nvPicPr>
        <p:blipFill>
          <a:blip r:embed="rId3" cstate="print"/>
          <a:stretch>
            <a:fillRect/>
          </a:stretch>
        </p:blipFill>
        <p:spPr>
          <a:xfrm>
            <a:off x="7237919" y="333130"/>
            <a:ext cx="1584001" cy="396000"/>
          </a:xfrm>
          <a:prstGeom prst="rect">
            <a:avLst/>
          </a:prstGeom>
        </p:spPr>
      </p:pic>
      <p:grpSp>
        <p:nvGrpSpPr>
          <p:cNvPr id="18" name="Group 17"/>
          <p:cNvGrpSpPr/>
          <p:nvPr/>
        </p:nvGrpSpPr>
        <p:grpSpPr>
          <a:xfrm>
            <a:off x="5980534" y="1417388"/>
            <a:ext cx="3168000" cy="67500"/>
            <a:chOff x="5980534" y="1417388"/>
            <a:chExt cx="3168000" cy="67500"/>
          </a:xfrm>
        </p:grpSpPr>
        <p:cxnSp>
          <p:nvCxnSpPr>
            <p:cNvPr id="21" name="Straight Connector 20"/>
            <p:cNvCxnSpPr/>
            <p:nvPr/>
          </p:nvCxnSpPr>
          <p:spPr>
            <a:xfrm>
              <a:off x="5980534" y="1417519"/>
              <a:ext cx="316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958058" y="1451138"/>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50307F"/>
        </a:solidFill>
        <a:effectLst/>
      </p:bgPr>
    </p:bg>
    <p:spTree>
      <p:nvGrpSpPr>
        <p:cNvPr id="1" name=""/>
        <p:cNvGrpSpPr/>
        <p:nvPr/>
      </p:nvGrpSpPr>
      <p:grpSpPr>
        <a:xfrm>
          <a:off x="0" y="0"/>
          <a:ext cx="0" cy="0"/>
          <a:chOff x="0" y="0"/>
          <a:chExt cx="0" cy="0"/>
        </a:xfrm>
      </p:grpSpPr>
      <p:pic>
        <p:nvPicPr>
          <p:cNvPr id="15" name="Picture 14"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pic>
        <p:nvPicPr>
          <p:cNvPr id="16" name="Picture 15" descr="UoS-LOGO-WHITE-236px.png"/>
          <p:cNvPicPr>
            <a:picLocks noChangeAspect="1"/>
          </p:cNvPicPr>
          <p:nvPr/>
        </p:nvPicPr>
        <p:blipFill>
          <a:blip r:embed="rId3" cstate="print"/>
          <a:stretch>
            <a:fillRect/>
          </a:stretch>
        </p:blipFill>
        <p:spPr>
          <a:xfrm>
            <a:off x="7237919" y="333130"/>
            <a:ext cx="1584001" cy="396000"/>
          </a:xfrm>
          <a:prstGeom prst="rect">
            <a:avLst/>
          </a:prstGeom>
        </p:spPr>
      </p:pic>
      <p:grpSp>
        <p:nvGrpSpPr>
          <p:cNvPr id="17" name="Group 16"/>
          <p:cNvGrpSpPr/>
          <p:nvPr/>
        </p:nvGrpSpPr>
        <p:grpSpPr>
          <a:xfrm>
            <a:off x="983857" y="1412479"/>
            <a:ext cx="8161200" cy="67500"/>
            <a:chOff x="983857" y="1412479"/>
            <a:chExt cx="8161200" cy="67500"/>
          </a:xfrm>
        </p:grpSpPr>
        <p:cxnSp>
          <p:nvCxnSpPr>
            <p:cNvPr id="18" name="Straight Connector 17"/>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itle 1"/>
          <p:cNvSpPr>
            <a:spLocks noGrp="1"/>
          </p:cNvSpPr>
          <p:nvPr>
            <p:ph type="ctrTitle"/>
          </p:nvPr>
        </p:nvSpPr>
        <p:spPr>
          <a:xfrm>
            <a:off x="1060267" y="1482063"/>
            <a:ext cx="7740000" cy="648000"/>
          </a:xfrm>
        </p:spPr>
        <p:txBody>
          <a:bodyPr/>
          <a:lstStyle>
            <a:lvl1pPr>
              <a:lnSpc>
                <a:spcPts val="2400"/>
              </a:lnSpc>
              <a:defRPr sz="2400">
                <a:solidFill>
                  <a:schemeClr val="bg1"/>
                </a:solidFill>
              </a:defRPr>
            </a:lvl1pPr>
          </a:lstStyle>
          <a:p>
            <a:r>
              <a:rPr lang="en-GB" noProof="0" dirty="0"/>
              <a:t>Click to edit Master title style</a:t>
            </a:r>
          </a:p>
        </p:txBody>
      </p:sp>
      <p:sp>
        <p:nvSpPr>
          <p:cNvPr id="21" name="Subtitle 2"/>
          <p:cNvSpPr>
            <a:spLocks noGrp="1"/>
          </p:cNvSpPr>
          <p:nvPr>
            <p:ph type="subTitle" idx="1"/>
          </p:nvPr>
        </p:nvSpPr>
        <p:spPr>
          <a:xfrm>
            <a:off x="1059470" y="2136986"/>
            <a:ext cx="7740000" cy="540000"/>
          </a:xfrm>
        </p:spPr>
        <p:txBody>
          <a:bodyPr/>
          <a:lstStyle>
            <a:lvl1pPr marL="0" indent="0" algn="l">
              <a:lnSpc>
                <a:spcPts val="1500"/>
              </a:lnSpc>
              <a:buNone/>
              <a:defRPr sz="1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22" name="Text Placeholder 8"/>
          <p:cNvSpPr>
            <a:spLocks noGrp="1"/>
          </p:cNvSpPr>
          <p:nvPr>
            <p:ph type="body" sz="quarter" idx="13"/>
          </p:nvPr>
        </p:nvSpPr>
        <p:spPr>
          <a:xfrm>
            <a:off x="1059631" y="2722457"/>
            <a:ext cx="7740000" cy="189000"/>
          </a:xfrm>
        </p:spPr>
        <p:txBody>
          <a:bodyPr/>
          <a:lstStyle>
            <a:lvl1pPr>
              <a:lnSpc>
                <a:spcPts val="1500"/>
              </a:lnSpc>
              <a:spcAft>
                <a:spcPts val="0"/>
              </a:spcAft>
              <a:defRPr sz="11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23" name="Text Placeholder 10"/>
          <p:cNvSpPr>
            <a:spLocks noGrp="1"/>
          </p:cNvSpPr>
          <p:nvPr>
            <p:ph type="body" sz="quarter" idx="14"/>
          </p:nvPr>
        </p:nvSpPr>
        <p:spPr>
          <a:xfrm>
            <a:off x="1059469" y="2886227"/>
            <a:ext cx="7740000" cy="189000"/>
          </a:xfrm>
        </p:spPr>
        <p:txBody>
          <a:bodyPr/>
          <a:lstStyle>
            <a:lvl1pPr>
              <a:lnSpc>
                <a:spcPts val="1500"/>
              </a:lnSpc>
              <a:spcAft>
                <a:spcPts val="0"/>
              </a:spcAft>
              <a:defRPr sz="12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50307F"/>
        </a:solidFill>
        <a:effectLst/>
      </p:bgPr>
    </p:bg>
    <p:spTree>
      <p:nvGrpSpPr>
        <p:cNvPr id="1" name=""/>
        <p:cNvGrpSpPr/>
        <p:nvPr/>
      </p:nvGrpSpPr>
      <p:grpSpPr>
        <a:xfrm>
          <a:off x="0" y="0"/>
          <a:ext cx="0" cy="0"/>
          <a:chOff x="0" y="0"/>
          <a:chExt cx="0" cy="0"/>
        </a:xfrm>
      </p:grpSpPr>
      <p:pic>
        <p:nvPicPr>
          <p:cNvPr id="10" name="Picture 9"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grpSp>
        <p:nvGrpSpPr>
          <p:cNvPr id="15" name="Group 14"/>
          <p:cNvGrpSpPr/>
          <p:nvPr/>
        </p:nvGrpSpPr>
        <p:grpSpPr>
          <a:xfrm>
            <a:off x="983857" y="1412225"/>
            <a:ext cx="2214000" cy="67500"/>
            <a:chOff x="983857" y="1412225"/>
            <a:chExt cx="2214000" cy="67500"/>
          </a:xfrm>
        </p:grpSpPr>
        <p:cxnSp>
          <p:nvCxnSpPr>
            <p:cNvPr id="16" name="Straight Connector 15"/>
            <p:cNvCxnSpPr/>
            <p:nvPr/>
          </p:nvCxnSpPr>
          <p:spPr>
            <a:xfrm>
              <a:off x="983857" y="1416540"/>
              <a:ext cx="221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959279" y="1445975"/>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8"/>
          <p:cNvSpPr>
            <a:spLocks noGrp="1"/>
          </p:cNvSpPr>
          <p:nvPr>
            <p:ph type="pic" sz="quarter" idx="13"/>
          </p:nvPr>
        </p:nvSpPr>
        <p:spPr>
          <a:xfrm>
            <a:off x="3187806" y="0"/>
            <a:ext cx="5947200" cy="4482000"/>
          </a:xfrm>
        </p:spPr>
        <p:txBody>
          <a:bodyPr/>
          <a:lstStyle>
            <a:lvl1pPr>
              <a:defRPr>
                <a:solidFill>
                  <a:schemeClr val="bg1"/>
                </a:solidFill>
              </a:defRPr>
            </a:lvl1pPr>
          </a:lstStyle>
          <a:p>
            <a:endParaRPr lang="en-GB"/>
          </a:p>
        </p:txBody>
      </p:sp>
      <p:pic>
        <p:nvPicPr>
          <p:cNvPr id="19" name="Picture 18" descr="UoS-LOGO-WHITE-236px.png"/>
          <p:cNvPicPr>
            <a:picLocks noChangeAspect="1"/>
          </p:cNvPicPr>
          <p:nvPr/>
        </p:nvPicPr>
        <p:blipFill>
          <a:blip r:embed="rId3" cstate="print"/>
          <a:stretch>
            <a:fillRect/>
          </a:stretch>
        </p:blipFill>
        <p:spPr>
          <a:xfrm>
            <a:off x="339389" y="4668003"/>
            <a:ext cx="1080000" cy="270000"/>
          </a:xfrm>
          <a:prstGeom prst="rect">
            <a:avLst/>
          </a:prstGeom>
        </p:spPr>
      </p:pic>
      <p:sp>
        <p:nvSpPr>
          <p:cNvPr id="20" name="Title 1"/>
          <p:cNvSpPr>
            <a:spLocks noGrp="1"/>
          </p:cNvSpPr>
          <p:nvPr>
            <p:ph type="title"/>
          </p:nvPr>
        </p:nvSpPr>
        <p:spPr>
          <a:xfrm>
            <a:off x="1043045" y="1482316"/>
            <a:ext cx="2088000" cy="576000"/>
          </a:xfrm>
        </p:spPr>
        <p:txBody>
          <a:bodyPr/>
          <a:lstStyle>
            <a:lvl1pPr>
              <a:lnSpc>
                <a:spcPts val="2200"/>
              </a:lnSpc>
              <a:defRPr sz="2100">
                <a:solidFill>
                  <a:schemeClr val="bg1"/>
                </a:solidFill>
              </a:defRPr>
            </a:lvl1pPr>
          </a:lstStyle>
          <a:p>
            <a:r>
              <a:rPr lang="en-GB" noProof="0" dirty="0"/>
              <a:t>Click to edit Master title style</a:t>
            </a:r>
          </a:p>
        </p:txBody>
      </p:sp>
      <p:sp>
        <p:nvSpPr>
          <p:cNvPr id="21" name="Content Placeholder 2"/>
          <p:cNvSpPr>
            <a:spLocks noGrp="1"/>
          </p:cNvSpPr>
          <p:nvPr>
            <p:ph idx="1"/>
          </p:nvPr>
        </p:nvSpPr>
        <p:spPr>
          <a:xfrm>
            <a:off x="1043896" y="2058168"/>
            <a:ext cx="2088000" cy="2313782"/>
          </a:xfrm>
        </p:spPr>
        <p:txBody>
          <a:bodyPr/>
          <a:lstStyle>
            <a:lvl1pPr>
              <a:lnSpc>
                <a:spcPts val="1500"/>
              </a:lnSpc>
              <a:defRPr sz="1200">
                <a:solidFill>
                  <a:schemeClr val="bg1"/>
                </a:solidFill>
              </a:defRPr>
            </a:lvl1pPr>
            <a:lvl2pPr>
              <a:lnSpc>
                <a:spcPts val="1500"/>
              </a:lnSpc>
              <a:defRPr sz="1200">
                <a:solidFill>
                  <a:schemeClr val="bg1"/>
                </a:solidFill>
              </a:defRPr>
            </a:lvl2pPr>
            <a:lvl3pPr marL="216000" indent="-216000">
              <a:lnSpc>
                <a:spcPts val="1400"/>
              </a:lnSpc>
              <a:defRPr sz="1000">
                <a:solidFill>
                  <a:schemeClr val="bg1"/>
                </a:solidFill>
              </a:defRPr>
            </a:lvl3pPr>
            <a:lvl4pPr marL="396000" indent="-216000">
              <a:lnSpc>
                <a:spcPts val="1400"/>
              </a:lnSpc>
              <a:buFont typeface="Symbol" pitchFamily="18" charset="2"/>
              <a:buChar char=""/>
              <a:defRPr sz="1000">
                <a:solidFill>
                  <a:schemeClr val="bg1"/>
                </a:solidFill>
              </a:defRPr>
            </a:lvl4pPr>
            <a:lvl5pPr>
              <a:lnSpc>
                <a:spcPts val="1400"/>
              </a:lnSpc>
              <a:defRPr sz="10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50307F"/>
        </a:solidFill>
        <a:effectLst/>
      </p:bgPr>
    </p:bg>
    <p:spTree>
      <p:nvGrpSpPr>
        <p:cNvPr id="1" name=""/>
        <p:cNvGrpSpPr/>
        <p:nvPr/>
      </p:nvGrpSpPr>
      <p:grpSpPr>
        <a:xfrm>
          <a:off x="0" y="0"/>
          <a:ext cx="0" cy="0"/>
          <a:chOff x="0" y="0"/>
          <a:chExt cx="0" cy="0"/>
        </a:xfrm>
      </p:grpSpPr>
      <p:pic>
        <p:nvPicPr>
          <p:cNvPr id="9" name="Picture 8"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grpSp>
        <p:nvGrpSpPr>
          <p:cNvPr id="10" name="Group 9"/>
          <p:cNvGrpSpPr/>
          <p:nvPr/>
        </p:nvGrpSpPr>
        <p:grpSpPr>
          <a:xfrm>
            <a:off x="983857" y="1412479"/>
            <a:ext cx="8161200" cy="67500"/>
            <a:chOff x="983857" y="1412479"/>
            <a:chExt cx="8161200" cy="67500"/>
          </a:xfrm>
        </p:grpSpPr>
        <p:cxnSp>
          <p:nvCxnSpPr>
            <p:cNvPr id="12" name="Straight Connector 11"/>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16" descr="UoS-LOGO-WHITE-236px.png"/>
          <p:cNvPicPr>
            <a:picLocks noChangeAspect="1"/>
          </p:cNvPicPr>
          <p:nvPr/>
        </p:nvPicPr>
        <p:blipFill>
          <a:blip r:embed="rId3" cstate="print"/>
          <a:stretch>
            <a:fillRect/>
          </a:stretch>
        </p:blipFill>
        <p:spPr>
          <a:xfrm>
            <a:off x="339389" y="4668003"/>
            <a:ext cx="1080000" cy="270000"/>
          </a:xfrm>
          <a:prstGeom prst="rect">
            <a:avLst/>
          </a:prstGeom>
        </p:spPr>
      </p:pic>
      <p:sp>
        <p:nvSpPr>
          <p:cNvPr id="14" name="Title 1"/>
          <p:cNvSpPr>
            <a:spLocks noGrp="1"/>
          </p:cNvSpPr>
          <p:nvPr>
            <p:ph type="title"/>
          </p:nvPr>
        </p:nvSpPr>
        <p:spPr>
          <a:xfrm>
            <a:off x="1044000" y="1485822"/>
            <a:ext cx="7740000" cy="576000"/>
          </a:xfrm>
        </p:spPr>
        <p:txBody>
          <a:bodyPr/>
          <a:lstStyle>
            <a:lvl1pPr>
              <a:lnSpc>
                <a:spcPts val="2200"/>
              </a:lnSpc>
              <a:defRPr sz="2100">
                <a:solidFill>
                  <a:schemeClr val="bg1"/>
                </a:solidFill>
              </a:defRPr>
            </a:lvl1pPr>
          </a:lstStyle>
          <a:p>
            <a:r>
              <a:rPr lang="en-GB" noProof="0" dirty="0"/>
              <a:t>Click to edit Master title style</a:t>
            </a:r>
          </a:p>
        </p:txBody>
      </p:sp>
      <p:sp>
        <p:nvSpPr>
          <p:cNvPr id="15" name="Content Placeholder 2"/>
          <p:cNvSpPr>
            <a:spLocks noGrp="1"/>
          </p:cNvSpPr>
          <p:nvPr>
            <p:ph idx="1"/>
          </p:nvPr>
        </p:nvSpPr>
        <p:spPr>
          <a:xfrm>
            <a:off x="1044000" y="2059200"/>
            <a:ext cx="7740000" cy="2314800"/>
          </a:xfrm>
        </p:spPr>
        <p:txBody>
          <a:bodyPr/>
          <a:lstStyle>
            <a:lvl1pPr>
              <a:lnSpc>
                <a:spcPts val="1500"/>
              </a:lnSpc>
              <a:defRPr sz="1200">
                <a:solidFill>
                  <a:schemeClr val="bg1"/>
                </a:solidFill>
              </a:defRPr>
            </a:lvl1pPr>
            <a:lvl2pPr>
              <a:lnSpc>
                <a:spcPts val="1500"/>
              </a:lnSpc>
              <a:defRPr sz="1200">
                <a:solidFill>
                  <a:schemeClr val="bg1"/>
                </a:solidFill>
              </a:defRPr>
            </a:lvl2pPr>
            <a:lvl3pPr marL="216000" indent="-216000">
              <a:lnSpc>
                <a:spcPts val="1400"/>
              </a:lnSpc>
              <a:defRPr sz="1000">
                <a:solidFill>
                  <a:schemeClr val="bg1"/>
                </a:solidFill>
              </a:defRPr>
            </a:lvl3pPr>
            <a:lvl4pPr marL="396000" indent="-216000">
              <a:lnSpc>
                <a:spcPts val="1400"/>
              </a:lnSpc>
              <a:buFont typeface="Symbol" pitchFamily="18" charset="2"/>
              <a:buChar char=""/>
              <a:defRPr sz="1000">
                <a:solidFill>
                  <a:schemeClr val="bg1"/>
                </a:solidFill>
              </a:defRPr>
            </a:lvl4pPr>
            <a:lvl5pPr>
              <a:lnSpc>
                <a:spcPts val="1400"/>
              </a:lnSpc>
              <a:defRPr sz="10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3203848" y="0"/>
            <a:ext cx="5940590" cy="4482000"/>
          </a:xfrm>
        </p:spPr>
        <p:txBody>
          <a:bodyPr/>
          <a:lstStyle/>
          <a:p>
            <a:endParaRPr lang="en-GB"/>
          </a:p>
        </p:txBody>
      </p:sp>
      <p:sp>
        <p:nvSpPr>
          <p:cNvPr id="8" name="Rectangle 7"/>
          <p:cNvSpPr/>
          <p:nvPr/>
        </p:nvSpPr>
        <p:spPr>
          <a:xfrm>
            <a:off x="-1" y="0"/>
            <a:ext cx="3204000" cy="4482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1" name="Title 1"/>
          <p:cNvSpPr>
            <a:spLocks noGrp="1"/>
          </p:cNvSpPr>
          <p:nvPr>
            <p:ph type="title"/>
          </p:nvPr>
        </p:nvSpPr>
        <p:spPr>
          <a:xfrm>
            <a:off x="1043896" y="668730"/>
            <a:ext cx="2052000" cy="900000"/>
          </a:xfrm>
        </p:spPr>
        <p:txBody>
          <a:bodyPr/>
          <a:lstStyle>
            <a:lvl1pPr>
              <a:lnSpc>
                <a:spcPts val="2200"/>
              </a:lnSpc>
              <a:defRPr sz="2100">
                <a:solidFill>
                  <a:schemeClr val="bg1"/>
                </a:solidFill>
              </a:defRPr>
            </a:lvl1pPr>
          </a:lstStyle>
          <a:p>
            <a:r>
              <a:rPr lang="en-GB" noProof="0" dirty="0"/>
              <a:t>Click to edit Master title style</a:t>
            </a:r>
          </a:p>
        </p:txBody>
      </p:sp>
      <p:sp>
        <p:nvSpPr>
          <p:cNvPr id="17" name="Content Placeholder 2"/>
          <p:cNvSpPr>
            <a:spLocks noGrp="1"/>
          </p:cNvSpPr>
          <p:nvPr>
            <p:ph idx="1"/>
          </p:nvPr>
        </p:nvSpPr>
        <p:spPr>
          <a:xfrm>
            <a:off x="1043896" y="1691395"/>
            <a:ext cx="2052000" cy="2700000"/>
          </a:xfrm>
        </p:spPr>
        <p:txBody>
          <a:bodyPr/>
          <a:lstStyle>
            <a:lvl1pPr>
              <a:lnSpc>
                <a:spcPts val="1400"/>
              </a:lnSpc>
              <a:defRPr sz="1200">
                <a:solidFill>
                  <a:schemeClr val="bg1"/>
                </a:solidFill>
              </a:defRPr>
            </a:lvl1pPr>
            <a:lvl2pPr>
              <a:lnSpc>
                <a:spcPts val="1400"/>
              </a:lnSpc>
              <a:defRPr sz="1200">
                <a:solidFill>
                  <a:schemeClr val="bg1"/>
                </a:solidFill>
              </a:defRPr>
            </a:lvl2pPr>
            <a:lvl3pPr marL="216000" indent="-216000">
              <a:lnSpc>
                <a:spcPts val="1300"/>
              </a:lnSpc>
              <a:defRPr sz="1000">
                <a:solidFill>
                  <a:schemeClr val="bg1"/>
                </a:solidFill>
              </a:defRPr>
            </a:lvl3pPr>
            <a:lvl4pPr marL="396000" indent="-216000">
              <a:lnSpc>
                <a:spcPts val="1300"/>
              </a:lnSpc>
              <a:buFont typeface="Symbol" pitchFamily="18" charset="2"/>
              <a:buChar char=""/>
              <a:defRPr sz="1000">
                <a:solidFill>
                  <a:schemeClr val="bg1"/>
                </a:solidFill>
              </a:defRPr>
            </a:lvl4pPr>
            <a:lvl5pPr>
              <a:lnSpc>
                <a:spcPts val="1300"/>
              </a:lnSpc>
              <a:defRPr sz="10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66" y="4604665"/>
            <a:ext cx="1560259" cy="410348"/>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095849" y="4726981"/>
            <a:ext cx="2051720" cy="24137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10" name="Title 1"/>
          <p:cNvSpPr>
            <a:spLocks noGrp="1"/>
          </p:cNvSpPr>
          <p:nvPr>
            <p:ph type="title"/>
          </p:nvPr>
        </p:nvSpPr>
        <p:spPr>
          <a:xfrm>
            <a:off x="1044048" y="660890"/>
            <a:ext cx="2952000" cy="999000"/>
          </a:xfrm>
        </p:spPr>
        <p:txBody>
          <a:bodyPr/>
          <a:lstStyle>
            <a:lvl1pPr>
              <a:lnSpc>
                <a:spcPts val="2200"/>
              </a:lnSpc>
              <a:defRPr sz="2100">
                <a:solidFill>
                  <a:srgbClr val="50307F"/>
                </a:solidFill>
              </a:defRPr>
            </a:lvl1pPr>
          </a:lstStyle>
          <a:p>
            <a:r>
              <a:rPr lang="en-GB" noProof="0" dirty="0"/>
              <a:t>Click to edit Master title style</a:t>
            </a:r>
          </a:p>
        </p:txBody>
      </p:sp>
      <p:sp>
        <p:nvSpPr>
          <p:cNvPr id="11" name="Content Placeholder 2"/>
          <p:cNvSpPr>
            <a:spLocks noGrp="1"/>
          </p:cNvSpPr>
          <p:nvPr>
            <p:ph idx="1"/>
          </p:nvPr>
        </p:nvSpPr>
        <p:spPr>
          <a:xfrm>
            <a:off x="1044048" y="1698998"/>
            <a:ext cx="2952000" cy="2772000"/>
          </a:xfrm>
        </p:spPr>
        <p:txBody>
          <a:bodyPr/>
          <a:lstStyle>
            <a:lvl1pPr>
              <a:lnSpc>
                <a:spcPts val="1400"/>
              </a:lnSpc>
              <a:defRPr sz="1200">
                <a:solidFill>
                  <a:srgbClr val="746E64"/>
                </a:solidFill>
              </a:defRPr>
            </a:lvl1pPr>
            <a:lvl2pPr>
              <a:lnSpc>
                <a:spcPts val="1400"/>
              </a:lnSpc>
              <a:defRPr sz="1200">
                <a:solidFill>
                  <a:srgbClr val="746E64"/>
                </a:solidFill>
              </a:defRPr>
            </a:lvl2pPr>
            <a:lvl3pPr marL="216000" indent="-216000">
              <a:lnSpc>
                <a:spcPts val="1300"/>
              </a:lnSpc>
              <a:defRPr sz="1000">
                <a:solidFill>
                  <a:srgbClr val="746E64"/>
                </a:solidFill>
              </a:defRPr>
            </a:lvl3pPr>
            <a:lvl4pPr marL="396000" indent="-216000">
              <a:lnSpc>
                <a:spcPts val="1300"/>
              </a:lnSpc>
              <a:buFont typeface="Symbol" pitchFamily="18" charset="2"/>
              <a:buChar char=""/>
              <a:defRPr sz="1000">
                <a:solidFill>
                  <a:srgbClr val="746E64"/>
                </a:solidFill>
              </a:defRPr>
            </a:lvl4pPr>
            <a:lvl5pPr>
              <a:lnSpc>
                <a:spcPts val="1300"/>
              </a:lnSpc>
              <a:defRPr sz="10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Picture Placeholder 8"/>
          <p:cNvSpPr>
            <a:spLocks noGrp="1"/>
          </p:cNvSpPr>
          <p:nvPr>
            <p:ph type="pic" sz="quarter" idx="13"/>
          </p:nvPr>
        </p:nvSpPr>
        <p:spPr>
          <a:xfrm>
            <a:off x="4611924" y="0"/>
            <a:ext cx="4536000" cy="4482000"/>
          </a:xfrm>
        </p:spPr>
        <p:txBody>
          <a:body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86" y="4604665"/>
            <a:ext cx="1560259" cy="410348"/>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095849" y="4726981"/>
            <a:ext cx="2051720" cy="24137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5" name="Rectangle 14"/>
          <p:cNvSpPr/>
          <p:nvPr/>
        </p:nvSpPr>
        <p:spPr>
          <a:xfrm>
            <a:off x="4611600" y="2815653"/>
            <a:ext cx="4536000" cy="1674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6" name="Title 1"/>
          <p:cNvSpPr>
            <a:spLocks noGrp="1"/>
          </p:cNvSpPr>
          <p:nvPr>
            <p:ph type="title"/>
          </p:nvPr>
        </p:nvSpPr>
        <p:spPr>
          <a:xfrm>
            <a:off x="1044048" y="660709"/>
            <a:ext cx="2952000" cy="999000"/>
          </a:xfrm>
        </p:spPr>
        <p:txBody>
          <a:bodyPr/>
          <a:lstStyle>
            <a:lvl1pPr>
              <a:lnSpc>
                <a:spcPts val="2200"/>
              </a:lnSpc>
              <a:defRPr sz="2100">
                <a:solidFill>
                  <a:srgbClr val="50307F"/>
                </a:solidFill>
              </a:defRPr>
            </a:lvl1pPr>
          </a:lstStyle>
          <a:p>
            <a:r>
              <a:rPr lang="en-GB" noProof="0" dirty="0"/>
              <a:t>Click to edit Master title style</a:t>
            </a:r>
          </a:p>
        </p:txBody>
      </p:sp>
      <p:sp>
        <p:nvSpPr>
          <p:cNvPr id="17" name="Content Placeholder 2"/>
          <p:cNvSpPr>
            <a:spLocks noGrp="1"/>
          </p:cNvSpPr>
          <p:nvPr>
            <p:ph idx="1"/>
          </p:nvPr>
        </p:nvSpPr>
        <p:spPr>
          <a:xfrm>
            <a:off x="1044048" y="1698998"/>
            <a:ext cx="2952000" cy="2772000"/>
          </a:xfrm>
        </p:spPr>
        <p:txBody>
          <a:bodyPr/>
          <a:lstStyle>
            <a:lvl1pPr>
              <a:lnSpc>
                <a:spcPts val="2100"/>
              </a:lnSpc>
              <a:defRPr sz="1600" b="0">
                <a:solidFill>
                  <a:srgbClr val="746E64"/>
                </a:solidFill>
              </a:defRPr>
            </a:lvl1pPr>
            <a:lvl2pPr>
              <a:lnSpc>
                <a:spcPts val="1400"/>
              </a:lnSpc>
              <a:defRPr sz="1200">
                <a:solidFill>
                  <a:srgbClr val="746E64"/>
                </a:solidFill>
              </a:defRPr>
            </a:lvl2pPr>
            <a:lvl3pPr marL="216000" indent="-216000">
              <a:lnSpc>
                <a:spcPts val="1300"/>
              </a:lnSpc>
              <a:defRPr sz="1000">
                <a:solidFill>
                  <a:srgbClr val="746E64"/>
                </a:solidFill>
              </a:defRPr>
            </a:lvl3pPr>
            <a:lvl4pPr marL="396000" indent="-216000">
              <a:lnSpc>
                <a:spcPts val="1300"/>
              </a:lnSpc>
              <a:buFont typeface="Symbol" pitchFamily="18" charset="2"/>
              <a:buChar char=""/>
              <a:defRPr sz="1000">
                <a:solidFill>
                  <a:srgbClr val="746E64"/>
                </a:solidFill>
              </a:defRPr>
            </a:lvl4pPr>
            <a:lvl5pPr>
              <a:lnSpc>
                <a:spcPts val="1300"/>
              </a:lnSpc>
              <a:defRPr sz="10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Picture Placeholder 8"/>
          <p:cNvSpPr>
            <a:spLocks noGrp="1"/>
          </p:cNvSpPr>
          <p:nvPr>
            <p:ph type="pic" sz="quarter" idx="13"/>
          </p:nvPr>
        </p:nvSpPr>
        <p:spPr>
          <a:xfrm>
            <a:off x="4611924" y="0"/>
            <a:ext cx="4536000" cy="2808000"/>
          </a:xfrm>
        </p:spPr>
        <p:txBody>
          <a:bodyPr/>
          <a:lstStyle/>
          <a:p>
            <a:endParaRPr lang="en-GB"/>
          </a:p>
        </p:txBody>
      </p:sp>
      <p:sp>
        <p:nvSpPr>
          <p:cNvPr id="19" name="Text Placeholder 10"/>
          <p:cNvSpPr>
            <a:spLocks noGrp="1"/>
          </p:cNvSpPr>
          <p:nvPr>
            <p:ph type="body" sz="quarter" idx="14" hasCustomPrompt="1"/>
          </p:nvPr>
        </p:nvSpPr>
        <p:spPr>
          <a:xfrm>
            <a:off x="4907796" y="2988506"/>
            <a:ext cx="3240857" cy="1377000"/>
          </a:xfrm>
        </p:spPr>
        <p:txBody>
          <a:bodyPr/>
          <a:lstStyle>
            <a:lvl1pPr>
              <a:lnSpc>
                <a:spcPts val="1600"/>
              </a:lnSpc>
              <a:spcBef>
                <a:spcPts val="0"/>
              </a:spcBef>
              <a:spcAft>
                <a:spcPts val="0"/>
              </a:spcAft>
              <a:defRPr sz="5400" b="0" baseline="-24000">
                <a:solidFill>
                  <a:schemeClr val="bg1"/>
                </a:solidFill>
              </a:defRPr>
            </a:lvl1pPr>
            <a:lvl2pPr marL="216000" indent="0">
              <a:lnSpc>
                <a:spcPts val="1400"/>
              </a:lnSpc>
              <a:defRPr sz="1400">
                <a:solidFill>
                  <a:schemeClr val="bg1"/>
                </a:solidFill>
              </a:defRPr>
            </a:lvl2pPr>
            <a:lvl3pPr marL="0" indent="0" algn="r">
              <a:lnSpc>
                <a:spcPts val="1600"/>
              </a:lnSpc>
              <a:buNone/>
              <a:defRPr sz="5400" baseline="-36000">
                <a:solidFill>
                  <a:schemeClr val="bg1"/>
                </a:solidFill>
              </a:defRPr>
            </a:lvl3pPr>
            <a:lvl4pPr marL="216000" indent="0">
              <a:lnSpc>
                <a:spcPts val="800"/>
              </a:lnSpc>
              <a:buNone/>
              <a:defRPr sz="70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86" y="4604665"/>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095849" y="4726981"/>
            <a:ext cx="2051720" cy="24137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8" name="Title 1"/>
          <p:cNvSpPr>
            <a:spLocks noGrp="1"/>
          </p:cNvSpPr>
          <p:nvPr>
            <p:ph type="title"/>
          </p:nvPr>
        </p:nvSpPr>
        <p:spPr>
          <a:xfrm>
            <a:off x="1052549" y="668730"/>
            <a:ext cx="7740000" cy="612000"/>
          </a:xfrm>
        </p:spPr>
        <p:txBody>
          <a:bodyPr/>
          <a:lstStyle>
            <a:lvl1pPr>
              <a:lnSpc>
                <a:spcPts val="2200"/>
              </a:lnSpc>
              <a:defRPr sz="2100">
                <a:solidFill>
                  <a:srgbClr val="50307F"/>
                </a:solidFill>
              </a:defRPr>
            </a:lvl1pPr>
          </a:lstStyle>
          <a:p>
            <a:r>
              <a:rPr lang="en-GB" noProof="0" dirty="0"/>
              <a:t>Click to edit Master title style</a:t>
            </a:r>
          </a:p>
        </p:txBody>
      </p:sp>
      <p:sp>
        <p:nvSpPr>
          <p:cNvPr id="9" name="Content Placeholder 2"/>
          <p:cNvSpPr>
            <a:spLocks noGrp="1"/>
          </p:cNvSpPr>
          <p:nvPr>
            <p:ph idx="1"/>
          </p:nvPr>
        </p:nvSpPr>
        <p:spPr>
          <a:xfrm>
            <a:off x="1052549" y="1683318"/>
            <a:ext cx="7740000" cy="2772000"/>
          </a:xfrm>
        </p:spPr>
        <p:txBody>
          <a:bodyPr/>
          <a:lstStyle>
            <a:lvl1pPr>
              <a:lnSpc>
                <a:spcPts val="2100"/>
              </a:lnSpc>
              <a:defRPr sz="1800" b="0">
                <a:solidFill>
                  <a:schemeClr val="bg1">
                    <a:lumMod val="50000"/>
                  </a:schemeClr>
                </a:solidFill>
              </a:defRPr>
            </a:lvl1pPr>
            <a:lvl2pPr>
              <a:lnSpc>
                <a:spcPts val="1400"/>
              </a:lnSpc>
              <a:defRPr sz="1200"/>
            </a:lvl2pPr>
            <a:lvl3pPr marL="216000" indent="-216000">
              <a:lnSpc>
                <a:spcPts val="1300"/>
              </a:lnSpc>
              <a:defRPr sz="1000"/>
            </a:lvl3pPr>
            <a:lvl4pPr marL="396000" indent="-216000">
              <a:lnSpc>
                <a:spcPts val="1300"/>
              </a:lnSpc>
              <a:buFont typeface="Symbol" pitchFamily="18" charset="2"/>
              <a:buChar char=""/>
              <a:defRPr sz="1000"/>
            </a:lvl4pPr>
            <a:lvl5pPr>
              <a:lnSpc>
                <a:spcPts val="1300"/>
              </a:lnSpc>
              <a:defRPr sz="10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86" y="4604665"/>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095849" y="4726981"/>
            <a:ext cx="2051720" cy="24137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5" name="Rectangle 14"/>
          <p:cNvSpPr/>
          <p:nvPr/>
        </p:nvSpPr>
        <p:spPr>
          <a:xfrm>
            <a:off x="0" y="0"/>
            <a:ext cx="5958000" cy="4482000"/>
          </a:xfrm>
          <a:prstGeom prst="rect">
            <a:avLst/>
          </a:prstGeom>
          <a:solidFill>
            <a:srgbClr val="50307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7" name="Rectangle 16"/>
          <p:cNvSpPr/>
          <p:nvPr/>
        </p:nvSpPr>
        <p:spPr>
          <a:xfrm>
            <a:off x="5952601" y="0"/>
            <a:ext cx="3186000" cy="4482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8" name="Title 1"/>
          <p:cNvSpPr>
            <a:spLocks noGrp="1"/>
          </p:cNvSpPr>
          <p:nvPr>
            <p:ph type="title"/>
          </p:nvPr>
        </p:nvSpPr>
        <p:spPr>
          <a:xfrm>
            <a:off x="6119444" y="660432"/>
            <a:ext cx="2682000" cy="612000"/>
          </a:xfrm>
        </p:spPr>
        <p:txBody>
          <a:bodyPr/>
          <a:lstStyle>
            <a:lvl1pPr>
              <a:lnSpc>
                <a:spcPts val="2200"/>
              </a:lnSpc>
              <a:defRPr sz="2100">
                <a:solidFill>
                  <a:schemeClr val="bg1"/>
                </a:solidFill>
              </a:defRPr>
            </a:lvl1pPr>
          </a:lstStyle>
          <a:p>
            <a:r>
              <a:rPr lang="en-GB" noProof="0" dirty="0"/>
              <a:t>Click to edit Master title style</a:t>
            </a:r>
          </a:p>
        </p:txBody>
      </p:sp>
      <p:sp>
        <p:nvSpPr>
          <p:cNvPr id="19" name="Content Placeholder 2"/>
          <p:cNvSpPr>
            <a:spLocks noGrp="1"/>
          </p:cNvSpPr>
          <p:nvPr>
            <p:ph idx="1"/>
          </p:nvPr>
        </p:nvSpPr>
        <p:spPr>
          <a:xfrm>
            <a:off x="6120544" y="1702394"/>
            <a:ext cx="2682000" cy="2592000"/>
          </a:xfrm>
        </p:spPr>
        <p:txBody>
          <a:bodyPr/>
          <a:lstStyle>
            <a:lvl1pPr>
              <a:lnSpc>
                <a:spcPts val="1400"/>
              </a:lnSpc>
              <a:defRPr sz="1200" b="1">
                <a:solidFill>
                  <a:schemeClr val="bg1"/>
                </a:solidFill>
              </a:defRPr>
            </a:lvl1pPr>
            <a:lvl2pPr>
              <a:lnSpc>
                <a:spcPts val="1400"/>
              </a:lnSpc>
              <a:defRPr sz="1200">
                <a:solidFill>
                  <a:schemeClr val="bg1"/>
                </a:solidFill>
              </a:defRPr>
            </a:lvl2pPr>
            <a:lvl3pPr marL="216000" indent="-216000">
              <a:lnSpc>
                <a:spcPts val="1300"/>
              </a:lnSpc>
              <a:defRPr sz="1000">
                <a:solidFill>
                  <a:schemeClr val="bg1"/>
                </a:solidFill>
              </a:defRPr>
            </a:lvl3pPr>
            <a:lvl4pPr marL="396000" indent="-216000">
              <a:lnSpc>
                <a:spcPts val="1300"/>
              </a:lnSpc>
              <a:buFont typeface="Symbol" pitchFamily="18" charset="2"/>
              <a:buChar char=""/>
              <a:defRPr sz="1000">
                <a:solidFill>
                  <a:schemeClr val="bg1"/>
                </a:solidFill>
              </a:defRPr>
            </a:lvl4pPr>
            <a:lvl5pPr>
              <a:lnSpc>
                <a:spcPts val="1300"/>
              </a:lnSpc>
              <a:defRPr sz="10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Picture Placeholder 8"/>
          <p:cNvSpPr>
            <a:spLocks noGrp="1"/>
          </p:cNvSpPr>
          <p:nvPr>
            <p:ph type="pic" sz="quarter" idx="13"/>
          </p:nvPr>
        </p:nvSpPr>
        <p:spPr>
          <a:xfrm>
            <a:off x="339570" y="335582"/>
            <a:ext cx="5240542" cy="3960000"/>
          </a:xfrm>
        </p:spPr>
        <p:txBody>
          <a:bodyPr/>
          <a:lstStyle>
            <a:lvl1pPr>
              <a:defRPr>
                <a:solidFill>
                  <a:schemeClr val="bg1"/>
                </a:solidFill>
              </a:defRPr>
            </a:lvl1p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86" y="4604665"/>
            <a:ext cx="1560259" cy="410348"/>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095849" y="4726981"/>
            <a:ext cx="2051720" cy="2413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D4762F"/>
        </a:solidFill>
        <a:effectLst/>
      </p:bgPr>
    </p:bg>
    <p:spTree>
      <p:nvGrpSpPr>
        <p:cNvPr id="1" name=""/>
        <p:cNvGrpSpPr/>
        <p:nvPr/>
      </p:nvGrpSpPr>
      <p:grpSpPr>
        <a:xfrm>
          <a:off x="0" y="0"/>
          <a:ext cx="0" cy="0"/>
          <a:chOff x="0" y="0"/>
          <a:chExt cx="0" cy="0"/>
        </a:xfrm>
      </p:grpSpPr>
      <p:pic>
        <p:nvPicPr>
          <p:cNvPr id="15" name="Picture 14"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pic>
        <p:nvPicPr>
          <p:cNvPr id="16" name="Picture 15" descr="UoS-LOGO-WHITE-236px.png"/>
          <p:cNvPicPr>
            <a:picLocks noChangeAspect="1"/>
          </p:cNvPicPr>
          <p:nvPr/>
        </p:nvPicPr>
        <p:blipFill>
          <a:blip r:embed="rId3" cstate="print"/>
          <a:stretch>
            <a:fillRect/>
          </a:stretch>
        </p:blipFill>
        <p:spPr>
          <a:xfrm>
            <a:off x="7237919" y="333130"/>
            <a:ext cx="1584001" cy="396000"/>
          </a:xfrm>
          <a:prstGeom prst="rect">
            <a:avLst/>
          </a:prstGeom>
        </p:spPr>
      </p:pic>
      <p:grpSp>
        <p:nvGrpSpPr>
          <p:cNvPr id="17" name="Group 16"/>
          <p:cNvGrpSpPr/>
          <p:nvPr/>
        </p:nvGrpSpPr>
        <p:grpSpPr>
          <a:xfrm>
            <a:off x="983857" y="1412479"/>
            <a:ext cx="8161200" cy="67500"/>
            <a:chOff x="983857" y="1412479"/>
            <a:chExt cx="8161200" cy="67500"/>
          </a:xfrm>
        </p:grpSpPr>
        <p:cxnSp>
          <p:nvCxnSpPr>
            <p:cNvPr id="18" name="Straight Connector 17"/>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itle 1"/>
          <p:cNvSpPr>
            <a:spLocks noGrp="1"/>
          </p:cNvSpPr>
          <p:nvPr>
            <p:ph type="ctrTitle"/>
          </p:nvPr>
        </p:nvSpPr>
        <p:spPr>
          <a:xfrm>
            <a:off x="1060267" y="1482063"/>
            <a:ext cx="7740000" cy="648000"/>
          </a:xfrm>
        </p:spPr>
        <p:txBody>
          <a:bodyPr/>
          <a:lstStyle>
            <a:lvl1pPr>
              <a:lnSpc>
                <a:spcPts val="2400"/>
              </a:lnSpc>
              <a:defRPr sz="2400">
                <a:solidFill>
                  <a:schemeClr val="bg1"/>
                </a:solidFill>
              </a:defRPr>
            </a:lvl1pPr>
          </a:lstStyle>
          <a:p>
            <a:r>
              <a:rPr lang="en-GB" noProof="0" dirty="0"/>
              <a:t>Click to edit Master title style</a:t>
            </a:r>
          </a:p>
        </p:txBody>
      </p:sp>
      <p:sp>
        <p:nvSpPr>
          <p:cNvPr id="21" name="Subtitle 2"/>
          <p:cNvSpPr>
            <a:spLocks noGrp="1"/>
          </p:cNvSpPr>
          <p:nvPr>
            <p:ph type="subTitle" idx="1"/>
          </p:nvPr>
        </p:nvSpPr>
        <p:spPr>
          <a:xfrm>
            <a:off x="1059470" y="2136986"/>
            <a:ext cx="7740000" cy="540000"/>
          </a:xfrm>
        </p:spPr>
        <p:txBody>
          <a:bodyPr/>
          <a:lstStyle>
            <a:lvl1pPr marL="0" indent="0" algn="l">
              <a:lnSpc>
                <a:spcPts val="1500"/>
              </a:lnSpc>
              <a:buNone/>
              <a:defRPr sz="1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22" name="Text Placeholder 8"/>
          <p:cNvSpPr>
            <a:spLocks noGrp="1"/>
          </p:cNvSpPr>
          <p:nvPr>
            <p:ph type="body" sz="quarter" idx="13"/>
          </p:nvPr>
        </p:nvSpPr>
        <p:spPr>
          <a:xfrm>
            <a:off x="1059631" y="2722457"/>
            <a:ext cx="7740000" cy="189000"/>
          </a:xfrm>
        </p:spPr>
        <p:txBody>
          <a:bodyPr/>
          <a:lstStyle>
            <a:lvl1pPr>
              <a:lnSpc>
                <a:spcPts val="1500"/>
              </a:lnSpc>
              <a:spcAft>
                <a:spcPts val="0"/>
              </a:spcAft>
              <a:defRPr sz="11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23" name="Text Placeholder 10"/>
          <p:cNvSpPr>
            <a:spLocks noGrp="1"/>
          </p:cNvSpPr>
          <p:nvPr>
            <p:ph type="body" sz="quarter" idx="14"/>
          </p:nvPr>
        </p:nvSpPr>
        <p:spPr>
          <a:xfrm>
            <a:off x="1059469" y="2886227"/>
            <a:ext cx="7740000" cy="189000"/>
          </a:xfrm>
        </p:spPr>
        <p:txBody>
          <a:bodyPr/>
          <a:lstStyle>
            <a:lvl1pPr>
              <a:lnSpc>
                <a:spcPts val="1500"/>
              </a:lnSpc>
              <a:spcAft>
                <a:spcPts val="0"/>
              </a:spcAft>
              <a:defRPr sz="12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D4762F"/>
        </a:solidFill>
        <a:effectLst/>
      </p:bgPr>
    </p:bg>
    <p:spTree>
      <p:nvGrpSpPr>
        <p:cNvPr id="1" name=""/>
        <p:cNvGrpSpPr/>
        <p:nvPr/>
      </p:nvGrpSpPr>
      <p:grpSpPr>
        <a:xfrm>
          <a:off x="0" y="0"/>
          <a:ext cx="0" cy="0"/>
          <a:chOff x="0" y="0"/>
          <a:chExt cx="0" cy="0"/>
        </a:xfrm>
      </p:grpSpPr>
      <p:pic>
        <p:nvPicPr>
          <p:cNvPr id="10" name="Picture 9"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grpSp>
        <p:nvGrpSpPr>
          <p:cNvPr id="15" name="Group 14"/>
          <p:cNvGrpSpPr/>
          <p:nvPr/>
        </p:nvGrpSpPr>
        <p:grpSpPr>
          <a:xfrm>
            <a:off x="983857" y="1412225"/>
            <a:ext cx="2214000" cy="67500"/>
            <a:chOff x="983857" y="1412225"/>
            <a:chExt cx="2214000" cy="67500"/>
          </a:xfrm>
        </p:grpSpPr>
        <p:cxnSp>
          <p:nvCxnSpPr>
            <p:cNvPr id="16" name="Straight Connector 15"/>
            <p:cNvCxnSpPr/>
            <p:nvPr/>
          </p:nvCxnSpPr>
          <p:spPr>
            <a:xfrm>
              <a:off x="983857" y="1416540"/>
              <a:ext cx="221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959279" y="1445975"/>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8"/>
          <p:cNvSpPr>
            <a:spLocks noGrp="1"/>
          </p:cNvSpPr>
          <p:nvPr>
            <p:ph type="pic" sz="quarter" idx="13"/>
          </p:nvPr>
        </p:nvSpPr>
        <p:spPr>
          <a:xfrm>
            <a:off x="3187806" y="0"/>
            <a:ext cx="5947200" cy="4482000"/>
          </a:xfrm>
        </p:spPr>
        <p:txBody>
          <a:bodyPr/>
          <a:lstStyle>
            <a:lvl1pPr>
              <a:defRPr>
                <a:solidFill>
                  <a:schemeClr val="bg1"/>
                </a:solidFill>
              </a:defRPr>
            </a:lvl1pPr>
          </a:lstStyle>
          <a:p>
            <a:endParaRPr lang="en-GB"/>
          </a:p>
        </p:txBody>
      </p:sp>
      <p:pic>
        <p:nvPicPr>
          <p:cNvPr id="19" name="Picture 18" descr="UoS-LOGO-WHITE-236px.png"/>
          <p:cNvPicPr>
            <a:picLocks noChangeAspect="1"/>
          </p:cNvPicPr>
          <p:nvPr/>
        </p:nvPicPr>
        <p:blipFill>
          <a:blip r:embed="rId3" cstate="print"/>
          <a:stretch>
            <a:fillRect/>
          </a:stretch>
        </p:blipFill>
        <p:spPr>
          <a:xfrm>
            <a:off x="339389" y="4668003"/>
            <a:ext cx="1080000" cy="270000"/>
          </a:xfrm>
          <a:prstGeom prst="rect">
            <a:avLst/>
          </a:prstGeom>
        </p:spPr>
      </p:pic>
      <p:sp>
        <p:nvSpPr>
          <p:cNvPr id="20" name="Title 1"/>
          <p:cNvSpPr>
            <a:spLocks noGrp="1"/>
          </p:cNvSpPr>
          <p:nvPr>
            <p:ph type="title"/>
          </p:nvPr>
        </p:nvSpPr>
        <p:spPr>
          <a:xfrm>
            <a:off x="1043045" y="1482316"/>
            <a:ext cx="2088000" cy="576000"/>
          </a:xfrm>
        </p:spPr>
        <p:txBody>
          <a:bodyPr/>
          <a:lstStyle>
            <a:lvl1pPr>
              <a:lnSpc>
                <a:spcPts val="2200"/>
              </a:lnSpc>
              <a:defRPr sz="2100">
                <a:solidFill>
                  <a:schemeClr val="bg1"/>
                </a:solidFill>
              </a:defRPr>
            </a:lvl1pPr>
          </a:lstStyle>
          <a:p>
            <a:r>
              <a:rPr lang="en-GB" noProof="0" dirty="0"/>
              <a:t>Click to edit Master title style</a:t>
            </a:r>
          </a:p>
        </p:txBody>
      </p:sp>
      <p:sp>
        <p:nvSpPr>
          <p:cNvPr id="21" name="Content Placeholder 2"/>
          <p:cNvSpPr>
            <a:spLocks noGrp="1"/>
          </p:cNvSpPr>
          <p:nvPr>
            <p:ph idx="1"/>
          </p:nvPr>
        </p:nvSpPr>
        <p:spPr>
          <a:xfrm>
            <a:off x="1043896" y="2058168"/>
            <a:ext cx="2088000" cy="2313782"/>
          </a:xfrm>
        </p:spPr>
        <p:txBody>
          <a:bodyPr/>
          <a:lstStyle>
            <a:lvl1pPr>
              <a:lnSpc>
                <a:spcPts val="1500"/>
              </a:lnSpc>
              <a:defRPr sz="1200">
                <a:solidFill>
                  <a:schemeClr val="bg1"/>
                </a:solidFill>
              </a:defRPr>
            </a:lvl1pPr>
            <a:lvl2pPr>
              <a:lnSpc>
                <a:spcPts val="1500"/>
              </a:lnSpc>
              <a:defRPr sz="1200">
                <a:solidFill>
                  <a:schemeClr val="bg1"/>
                </a:solidFill>
              </a:defRPr>
            </a:lvl2pPr>
            <a:lvl3pPr marL="216000" indent="-216000">
              <a:lnSpc>
                <a:spcPts val="1400"/>
              </a:lnSpc>
              <a:defRPr sz="1000">
                <a:solidFill>
                  <a:schemeClr val="bg1"/>
                </a:solidFill>
              </a:defRPr>
            </a:lvl3pPr>
            <a:lvl4pPr marL="396000" indent="-216000">
              <a:lnSpc>
                <a:spcPts val="1400"/>
              </a:lnSpc>
              <a:buFont typeface="Symbol" pitchFamily="18" charset="2"/>
              <a:buChar char=""/>
              <a:defRPr sz="1000">
                <a:solidFill>
                  <a:schemeClr val="bg1"/>
                </a:solidFill>
              </a:defRPr>
            </a:lvl4pPr>
            <a:lvl5pPr>
              <a:lnSpc>
                <a:spcPts val="1400"/>
              </a:lnSpc>
              <a:defRPr sz="10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D4762F"/>
        </a:solidFill>
        <a:effectLst/>
      </p:bgPr>
    </p:bg>
    <p:spTree>
      <p:nvGrpSpPr>
        <p:cNvPr id="1" name=""/>
        <p:cNvGrpSpPr/>
        <p:nvPr/>
      </p:nvGrpSpPr>
      <p:grpSpPr>
        <a:xfrm>
          <a:off x="0" y="0"/>
          <a:ext cx="0" cy="0"/>
          <a:chOff x="0" y="0"/>
          <a:chExt cx="0" cy="0"/>
        </a:xfrm>
      </p:grpSpPr>
      <p:pic>
        <p:nvPicPr>
          <p:cNvPr id="9" name="Picture 8"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grpSp>
        <p:nvGrpSpPr>
          <p:cNvPr id="10" name="Group 9"/>
          <p:cNvGrpSpPr/>
          <p:nvPr/>
        </p:nvGrpSpPr>
        <p:grpSpPr>
          <a:xfrm>
            <a:off x="983857" y="1412479"/>
            <a:ext cx="8161200" cy="67500"/>
            <a:chOff x="983857" y="1412479"/>
            <a:chExt cx="8161200" cy="67500"/>
          </a:xfrm>
        </p:grpSpPr>
        <p:cxnSp>
          <p:nvCxnSpPr>
            <p:cNvPr id="12" name="Straight Connector 11"/>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16" descr="UoS-LOGO-WHITE-236px.png"/>
          <p:cNvPicPr>
            <a:picLocks noChangeAspect="1"/>
          </p:cNvPicPr>
          <p:nvPr/>
        </p:nvPicPr>
        <p:blipFill>
          <a:blip r:embed="rId3" cstate="print"/>
          <a:stretch>
            <a:fillRect/>
          </a:stretch>
        </p:blipFill>
        <p:spPr>
          <a:xfrm>
            <a:off x="339389" y="4668003"/>
            <a:ext cx="1080000" cy="270000"/>
          </a:xfrm>
          <a:prstGeom prst="rect">
            <a:avLst/>
          </a:prstGeom>
        </p:spPr>
      </p:pic>
      <p:sp>
        <p:nvSpPr>
          <p:cNvPr id="14" name="Title 1"/>
          <p:cNvSpPr>
            <a:spLocks noGrp="1"/>
          </p:cNvSpPr>
          <p:nvPr>
            <p:ph type="title"/>
          </p:nvPr>
        </p:nvSpPr>
        <p:spPr>
          <a:xfrm>
            <a:off x="1044000" y="1485822"/>
            <a:ext cx="7740000" cy="576000"/>
          </a:xfrm>
        </p:spPr>
        <p:txBody>
          <a:bodyPr/>
          <a:lstStyle>
            <a:lvl1pPr>
              <a:lnSpc>
                <a:spcPts val="2200"/>
              </a:lnSpc>
              <a:defRPr sz="2100">
                <a:solidFill>
                  <a:schemeClr val="bg1"/>
                </a:solidFill>
              </a:defRPr>
            </a:lvl1pPr>
          </a:lstStyle>
          <a:p>
            <a:r>
              <a:rPr lang="en-GB" noProof="0" dirty="0"/>
              <a:t>Click to edit Master title style</a:t>
            </a:r>
          </a:p>
        </p:txBody>
      </p:sp>
      <p:sp>
        <p:nvSpPr>
          <p:cNvPr id="15" name="Content Placeholder 2"/>
          <p:cNvSpPr>
            <a:spLocks noGrp="1"/>
          </p:cNvSpPr>
          <p:nvPr>
            <p:ph idx="1"/>
          </p:nvPr>
        </p:nvSpPr>
        <p:spPr>
          <a:xfrm>
            <a:off x="1044000" y="2059200"/>
            <a:ext cx="7740000" cy="2314800"/>
          </a:xfrm>
        </p:spPr>
        <p:txBody>
          <a:bodyPr/>
          <a:lstStyle>
            <a:lvl1pPr>
              <a:lnSpc>
                <a:spcPts val="1500"/>
              </a:lnSpc>
              <a:defRPr sz="1200">
                <a:solidFill>
                  <a:schemeClr val="bg1"/>
                </a:solidFill>
              </a:defRPr>
            </a:lvl1pPr>
            <a:lvl2pPr>
              <a:lnSpc>
                <a:spcPts val="1500"/>
              </a:lnSpc>
              <a:defRPr sz="1200">
                <a:solidFill>
                  <a:schemeClr val="bg1"/>
                </a:solidFill>
              </a:defRPr>
            </a:lvl2pPr>
            <a:lvl3pPr marL="216000" indent="-216000">
              <a:lnSpc>
                <a:spcPts val="1400"/>
              </a:lnSpc>
              <a:defRPr sz="1000">
                <a:solidFill>
                  <a:schemeClr val="bg1"/>
                </a:solidFill>
              </a:defRPr>
            </a:lvl3pPr>
            <a:lvl4pPr marL="396000" indent="-216000">
              <a:lnSpc>
                <a:spcPts val="1400"/>
              </a:lnSpc>
              <a:buFont typeface="Symbol" pitchFamily="18" charset="2"/>
              <a:buChar char=""/>
              <a:defRPr sz="1000">
                <a:solidFill>
                  <a:schemeClr val="bg1"/>
                </a:solidFill>
              </a:defRPr>
            </a:lvl4pPr>
            <a:lvl5pPr>
              <a:lnSpc>
                <a:spcPts val="1400"/>
              </a:lnSpc>
              <a:defRPr sz="10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3203848" y="0"/>
            <a:ext cx="5940590" cy="4482000"/>
          </a:xfrm>
        </p:spPr>
        <p:txBody>
          <a:bodyPr/>
          <a:lstStyle/>
          <a:p>
            <a:endParaRPr lang="en-GB"/>
          </a:p>
        </p:txBody>
      </p:sp>
      <p:sp>
        <p:nvSpPr>
          <p:cNvPr id="8" name="Rectangle 7"/>
          <p:cNvSpPr/>
          <p:nvPr/>
        </p:nvSpPr>
        <p:spPr>
          <a:xfrm>
            <a:off x="-1" y="0"/>
            <a:ext cx="3204000" cy="4482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1" name="Title 1"/>
          <p:cNvSpPr>
            <a:spLocks noGrp="1"/>
          </p:cNvSpPr>
          <p:nvPr>
            <p:ph type="title"/>
          </p:nvPr>
        </p:nvSpPr>
        <p:spPr>
          <a:xfrm>
            <a:off x="1043896" y="668730"/>
            <a:ext cx="2052000" cy="900000"/>
          </a:xfrm>
        </p:spPr>
        <p:txBody>
          <a:bodyPr/>
          <a:lstStyle>
            <a:lvl1pPr>
              <a:lnSpc>
                <a:spcPts val="2200"/>
              </a:lnSpc>
              <a:defRPr sz="2100">
                <a:solidFill>
                  <a:schemeClr val="bg1"/>
                </a:solidFill>
              </a:defRPr>
            </a:lvl1pPr>
          </a:lstStyle>
          <a:p>
            <a:r>
              <a:rPr lang="en-GB" noProof="0" dirty="0"/>
              <a:t>Click to edit Master title style</a:t>
            </a:r>
          </a:p>
        </p:txBody>
      </p:sp>
      <p:sp>
        <p:nvSpPr>
          <p:cNvPr id="17" name="Content Placeholder 2"/>
          <p:cNvSpPr>
            <a:spLocks noGrp="1"/>
          </p:cNvSpPr>
          <p:nvPr>
            <p:ph idx="1"/>
          </p:nvPr>
        </p:nvSpPr>
        <p:spPr>
          <a:xfrm>
            <a:off x="1043896" y="1691395"/>
            <a:ext cx="2052000" cy="2700000"/>
          </a:xfrm>
        </p:spPr>
        <p:txBody>
          <a:bodyPr/>
          <a:lstStyle>
            <a:lvl1pPr>
              <a:lnSpc>
                <a:spcPts val="1400"/>
              </a:lnSpc>
              <a:defRPr sz="1200">
                <a:solidFill>
                  <a:schemeClr val="bg1"/>
                </a:solidFill>
              </a:defRPr>
            </a:lvl1pPr>
            <a:lvl2pPr>
              <a:lnSpc>
                <a:spcPts val="1400"/>
              </a:lnSpc>
              <a:defRPr sz="1200">
                <a:solidFill>
                  <a:schemeClr val="bg1"/>
                </a:solidFill>
              </a:defRPr>
            </a:lvl2pPr>
            <a:lvl3pPr marL="216000" indent="-216000">
              <a:lnSpc>
                <a:spcPts val="1300"/>
              </a:lnSpc>
              <a:defRPr sz="1000">
                <a:solidFill>
                  <a:schemeClr val="bg1"/>
                </a:solidFill>
              </a:defRPr>
            </a:lvl3pPr>
            <a:lvl4pPr marL="396000" indent="-216000">
              <a:lnSpc>
                <a:spcPts val="1300"/>
              </a:lnSpc>
              <a:buFont typeface="Symbol" pitchFamily="18" charset="2"/>
              <a:buChar char=""/>
              <a:defRPr sz="1000">
                <a:solidFill>
                  <a:schemeClr val="bg1"/>
                </a:solidFill>
              </a:defRPr>
            </a:lvl4pPr>
            <a:lvl5pPr>
              <a:lnSpc>
                <a:spcPts val="1300"/>
              </a:lnSpc>
              <a:defRPr sz="10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86" y="4604665"/>
            <a:ext cx="1560259" cy="410348"/>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095849" y="4726981"/>
            <a:ext cx="2051720" cy="24137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10" name="Title 1"/>
          <p:cNvSpPr>
            <a:spLocks noGrp="1"/>
          </p:cNvSpPr>
          <p:nvPr>
            <p:ph type="title"/>
          </p:nvPr>
        </p:nvSpPr>
        <p:spPr>
          <a:xfrm>
            <a:off x="1044048" y="660890"/>
            <a:ext cx="2952000" cy="999000"/>
          </a:xfrm>
        </p:spPr>
        <p:txBody>
          <a:bodyPr/>
          <a:lstStyle>
            <a:lvl1pPr>
              <a:lnSpc>
                <a:spcPts val="2200"/>
              </a:lnSpc>
              <a:defRPr sz="2100">
                <a:solidFill>
                  <a:srgbClr val="D4762F"/>
                </a:solidFill>
              </a:defRPr>
            </a:lvl1pPr>
          </a:lstStyle>
          <a:p>
            <a:r>
              <a:rPr lang="en-GB" noProof="0" dirty="0"/>
              <a:t>Click to edit Master title style</a:t>
            </a:r>
          </a:p>
        </p:txBody>
      </p:sp>
      <p:sp>
        <p:nvSpPr>
          <p:cNvPr id="11" name="Content Placeholder 2"/>
          <p:cNvSpPr>
            <a:spLocks noGrp="1"/>
          </p:cNvSpPr>
          <p:nvPr>
            <p:ph idx="1"/>
          </p:nvPr>
        </p:nvSpPr>
        <p:spPr>
          <a:xfrm>
            <a:off x="1044048" y="1698998"/>
            <a:ext cx="2952000" cy="2772000"/>
          </a:xfrm>
        </p:spPr>
        <p:txBody>
          <a:bodyPr/>
          <a:lstStyle>
            <a:lvl1pPr>
              <a:lnSpc>
                <a:spcPts val="1400"/>
              </a:lnSpc>
              <a:defRPr sz="1200">
                <a:solidFill>
                  <a:srgbClr val="746E64"/>
                </a:solidFill>
              </a:defRPr>
            </a:lvl1pPr>
            <a:lvl2pPr>
              <a:lnSpc>
                <a:spcPts val="1400"/>
              </a:lnSpc>
              <a:defRPr sz="1200">
                <a:solidFill>
                  <a:srgbClr val="746E64"/>
                </a:solidFill>
              </a:defRPr>
            </a:lvl2pPr>
            <a:lvl3pPr marL="216000" indent="-216000">
              <a:lnSpc>
                <a:spcPts val="1300"/>
              </a:lnSpc>
              <a:defRPr sz="1000">
                <a:solidFill>
                  <a:srgbClr val="746E64"/>
                </a:solidFill>
              </a:defRPr>
            </a:lvl3pPr>
            <a:lvl4pPr marL="396000" indent="-216000">
              <a:lnSpc>
                <a:spcPts val="1300"/>
              </a:lnSpc>
              <a:buFont typeface="Symbol" pitchFamily="18" charset="2"/>
              <a:buChar char=""/>
              <a:defRPr sz="1000">
                <a:solidFill>
                  <a:srgbClr val="746E64"/>
                </a:solidFill>
              </a:defRPr>
            </a:lvl4pPr>
            <a:lvl5pPr>
              <a:lnSpc>
                <a:spcPts val="1300"/>
              </a:lnSpc>
              <a:defRPr sz="10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Picture Placeholder 8"/>
          <p:cNvSpPr>
            <a:spLocks noGrp="1"/>
          </p:cNvSpPr>
          <p:nvPr>
            <p:ph type="pic" sz="quarter" idx="13"/>
          </p:nvPr>
        </p:nvSpPr>
        <p:spPr>
          <a:xfrm>
            <a:off x="4611924" y="0"/>
            <a:ext cx="4536000" cy="4482000"/>
          </a:xfrm>
        </p:spPr>
        <p:txBody>
          <a:body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86" y="4604665"/>
            <a:ext cx="1560259" cy="410348"/>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095849" y="4726981"/>
            <a:ext cx="2051720" cy="24137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5" name="Rectangle 14"/>
          <p:cNvSpPr/>
          <p:nvPr/>
        </p:nvSpPr>
        <p:spPr>
          <a:xfrm>
            <a:off x="4611600" y="2815653"/>
            <a:ext cx="4536000" cy="1674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6" name="Title 1"/>
          <p:cNvSpPr>
            <a:spLocks noGrp="1"/>
          </p:cNvSpPr>
          <p:nvPr>
            <p:ph type="title"/>
          </p:nvPr>
        </p:nvSpPr>
        <p:spPr>
          <a:xfrm>
            <a:off x="1044048" y="660709"/>
            <a:ext cx="2952000" cy="999000"/>
          </a:xfrm>
        </p:spPr>
        <p:txBody>
          <a:bodyPr/>
          <a:lstStyle>
            <a:lvl1pPr>
              <a:lnSpc>
                <a:spcPts val="2200"/>
              </a:lnSpc>
              <a:defRPr sz="2100">
                <a:solidFill>
                  <a:srgbClr val="D4762F"/>
                </a:solidFill>
              </a:defRPr>
            </a:lvl1pPr>
          </a:lstStyle>
          <a:p>
            <a:r>
              <a:rPr lang="en-GB" noProof="0" dirty="0"/>
              <a:t>Click to edit Master title style</a:t>
            </a:r>
          </a:p>
        </p:txBody>
      </p:sp>
      <p:sp>
        <p:nvSpPr>
          <p:cNvPr id="17" name="Content Placeholder 2"/>
          <p:cNvSpPr>
            <a:spLocks noGrp="1"/>
          </p:cNvSpPr>
          <p:nvPr>
            <p:ph idx="1"/>
          </p:nvPr>
        </p:nvSpPr>
        <p:spPr>
          <a:xfrm>
            <a:off x="1044048" y="1698998"/>
            <a:ext cx="2952000" cy="2772000"/>
          </a:xfrm>
        </p:spPr>
        <p:txBody>
          <a:bodyPr/>
          <a:lstStyle>
            <a:lvl1pPr>
              <a:lnSpc>
                <a:spcPts val="2100"/>
              </a:lnSpc>
              <a:defRPr sz="1600" b="0">
                <a:solidFill>
                  <a:srgbClr val="746E64"/>
                </a:solidFill>
              </a:defRPr>
            </a:lvl1pPr>
            <a:lvl2pPr>
              <a:lnSpc>
                <a:spcPts val="1400"/>
              </a:lnSpc>
              <a:defRPr sz="1200">
                <a:solidFill>
                  <a:srgbClr val="746E64"/>
                </a:solidFill>
              </a:defRPr>
            </a:lvl2pPr>
            <a:lvl3pPr marL="216000" indent="-216000">
              <a:lnSpc>
                <a:spcPts val="1300"/>
              </a:lnSpc>
              <a:defRPr sz="1000">
                <a:solidFill>
                  <a:srgbClr val="746E64"/>
                </a:solidFill>
              </a:defRPr>
            </a:lvl3pPr>
            <a:lvl4pPr marL="396000" indent="-216000">
              <a:lnSpc>
                <a:spcPts val="1300"/>
              </a:lnSpc>
              <a:buFont typeface="Symbol" pitchFamily="18" charset="2"/>
              <a:buChar char=""/>
              <a:defRPr sz="1000">
                <a:solidFill>
                  <a:srgbClr val="746E64"/>
                </a:solidFill>
              </a:defRPr>
            </a:lvl4pPr>
            <a:lvl5pPr>
              <a:lnSpc>
                <a:spcPts val="1300"/>
              </a:lnSpc>
              <a:defRPr sz="10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Picture Placeholder 8"/>
          <p:cNvSpPr>
            <a:spLocks noGrp="1"/>
          </p:cNvSpPr>
          <p:nvPr>
            <p:ph type="pic" sz="quarter" idx="13"/>
          </p:nvPr>
        </p:nvSpPr>
        <p:spPr>
          <a:xfrm>
            <a:off x="4611924" y="0"/>
            <a:ext cx="4536000" cy="2808000"/>
          </a:xfrm>
        </p:spPr>
        <p:txBody>
          <a:bodyPr/>
          <a:lstStyle/>
          <a:p>
            <a:endParaRPr lang="en-GB"/>
          </a:p>
        </p:txBody>
      </p:sp>
      <p:sp>
        <p:nvSpPr>
          <p:cNvPr id="19" name="Text Placeholder 10"/>
          <p:cNvSpPr>
            <a:spLocks noGrp="1"/>
          </p:cNvSpPr>
          <p:nvPr>
            <p:ph type="body" sz="quarter" idx="14" hasCustomPrompt="1"/>
          </p:nvPr>
        </p:nvSpPr>
        <p:spPr>
          <a:xfrm>
            <a:off x="4907796" y="2988506"/>
            <a:ext cx="3240857" cy="1377000"/>
          </a:xfrm>
        </p:spPr>
        <p:txBody>
          <a:bodyPr/>
          <a:lstStyle>
            <a:lvl1pPr>
              <a:lnSpc>
                <a:spcPts val="1600"/>
              </a:lnSpc>
              <a:spcBef>
                <a:spcPts val="0"/>
              </a:spcBef>
              <a:spcAft>
                <a:spcPts val="0"/>
              </a:spcAft>
              <a:defRPr sz="5400" b="0" baseline="-24000">
                <a:solidFill>
                  <a:schemeClr val="bg1"/>
                </a:solidFill>
              </a:defRPr>
            </a:lvl1pPr>
            <a:lvl2pPr marL="216000" indent="0">
              <a:lnSpc>
                <a:spcPts val="1400"/>
              </a:lnSpc>
              <a:defRPr sz="1400">
                <a:solidFill>
                  <a:schemeClr val="bg1"/>
                </a:solidFill>
              </a:defRPr>
            </a:lvl2pPr>
            <a:lvl3pPr marL="0" indent="0" algn="r">
              <a:lnSpc>
                <a:spcPts val="1600"/>
              </a:lnSpc>
              <a:buNone/>
              <a:defRPr sz="5400" baseline="-36000">
                <a:solidFill>
                  <a:schemeClr val="bg1"/>
                </a:solidFill>
              </a:defRPr>
            </a:lvl3pPr>
            <a:lvl4pPr marL="216000" indent="0">
              <a:lnSpc>
                <a:spcPts val="800"/>
              </a:lnSpc>
              <a:buNone/>
              <a:defRPr sz="70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86" y="4604665"/>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095849" y="4726981"/>
            <a:ext cx="2051720" cy="24137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8" name="Title 1"/>
          <p:cNvSpPr>
            <a:spLocks noGrp="1"/>
          </p:cNvSpPr>
          <p:nvPr>
            <p:ph type="title"/>
          </p:nvPr>
        </p:nvSpPr>
        <p:spPr>
          <a:xfrm>
            <a:off x="1052549" y="668730"/>
            <a:ext cx="7740000" cy="612000"/>
          </a:xfrm>
        </p:spPr>
        <p:txBody>
          <a:bodyPr/>
          <a:lstStyle>
            <a:lvl1pPr>
              <a:lnSpc>
                <a:spcPts val="2200"/>
              </a:lnSpc>
              <a:defRPr sz="2100">
                <a:solidFill>
                  <a:srgbClr val="D4762F"/>
                </a:solidFill>
              </a:defRPr>
            </a:lvl1pPr>
          </a:lstStyle>
          <a:p>
            <a:r>
              <a:rPr lang="en-GB" noProof="0" dirty="0"/>
              <a:t>Click to edit Master title style</a:t>
            </a:r>
          </a:p>
        </p:txBody>
      </p:sp>
      <p:sp>
        <p:nvSpPr>
          <p:cNvPr id="9" name="Content Placeholder 2"/>
          <p:cNvSpPr>
            <a:spLocks noGrp="1"/>
          </p:cNvSpPr>
          <p:nvPr>
            <p:ph idx="1"/>
          </p:nvPr>
        </p:nvSpPr>
        <p:spPr>
          <a:xfrm>
            <a:off x="1052549" y="1683318"/>
            <a:ext cx="7740000" cy="2772000"/>
          </a:xfrm>
        </p:spPr>
        <p:txBody>
          <a:bodyPr/>
          <a:lstStyle>
            <a:lvl1pPr>
              <a:lnSpc>
                <a:spcPts val="2100"/>
              </a:lnSpc>
              <a:defRPr sz="1800" b="0">
                <a:solidFill>
                  <a:schemeClr val="bg1">
                    <a:lumMod val="50000"/>
                  </a:schemeClr>
                </a:solidFill>
              </a:defRPr>
            </a:lvl1pPr>
            <a:lvl2pPr>
              <a:lnSpc>
                <a:spcPts val="1400"/>
              </a:lnSpc>
              <a:defRPr sz="1200"/>
            </a:lvl2pPr>
            <a:lvl3pPr marL="216000" indent="-216000">
              <a:lnSpc>
                <a:spcPts val="1300"/>
              </a:lnSpc>
              <a:defRPr sz="1000"/>
            </a:lvl3pPr>
            <a:lvl4pPr marL="396000" indent="-216000">
              <a:lnSpc>
                <a:spcPts val="1300"/>
              </a:lnSpc>
              <a:buFont typeface="Symbol" pitchFamily="18" charset="2"/>
              <a:buChar char=""/>
              <a:defRPr sz="1000"/>
            </a:lvl4pPr>
            <a:lvl5pPr>
              <a:lnSpc>
                <a:spcPts val="1300"/>
              </a:lnSpc>
              <a:defRPr sz="10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86" y="4604665"/>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095849" y="4726981"/>
            <a:ext cx="2051720" cy="2413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5" name="Rectangle 14"/>
          <p:cNvSpPr/>
          <p:nvPr/>
        </p:nvSpPr>
        <p:spPr>
          <a:xfrm>
            <a:off x="0" y="0"/>
            <a:ext cx="5958000" cy="4482000"/>
          </a:xfrm>
          <a:prstGeom prst="rect">
            <a:avLst/>
          </a:prstGeom>
          <a:solidFill>
            <a:srgbClr val="D476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7" name="Rectangle 16"/>
          <p:cNvSpPr/>
          <p:nvPr/>
        </p:nvSpPr>
        <p:spPr>
          <a:xfrm>
            <a:off x="5952601" y="0"/>
            <a:ext cx="3186000" cy="4482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8" name="Title 1"/>
          <p:cNvSpPr>
            <a:spLocks noGrp="1"/>
          </p:cNvSpPr>
          <p:nvPr>
            <p:ph type="title"/>
          </p:nvPr>
        </p:nvSpPr>
        <p:spPr>
          <a:xfrm>
            <a:off x="6119444" y="660432"/>
            <a:ext cx="2682000" cy="612000"/>
          </a:xfrm>
        </p:spPr>
        <p:txBody>
          <a:bodyPr/>
          <a:lstStyle>
            <a:lvl1pPr>
              <a:lnSpc>
                <a:spcPts val="2200"/>
              </a:lnSpc>
              <a:defRPr sz="2100">
                <a:solidFill>
                  <a:schemeClr val="bg1"/>
                </a:solidFill>
              </a:defRPr>
            </a:lvl1pPr>
          </a:lstStyle>
          <a:p>
            <a:r>
              <a:rPr lang="en-GB" noProof="0" dirty="0"/>
              <a:t>Click to edit Master title style</a:t>
            </a:r>
          </a:p>
        </p:txBody>
      </p:sp>
      <p:sp>
        <p:nvSpPr>
          <p:cNvPr id="19" name="Content Placeholder 2"/>
          <p:cNvSpPr>
            <a:spLocks noGrp="1"/>
          </p:cNvSpPr>
          <p:nvPr>
            <p:ph idx="1"/>
          </p:nvPr>
        </p:nvSpPr>
        <p:spPr>
          <a:xfrm>
            <a:off x="6120544" y="1702394"/>
            <a:ext cx="2682000" cy="2592000"/>
          </a:xfrm>
        </p:spPr>
        <p:txBody>
          <a:bodyPr/>
          <a:lstStyle>
            <a:lvl1pPr>
              <a:lnSpc>
                <a:spcPts val="1400"/>
              </a:lnSpc>
              <a:defRPr sz="1200" b="1">
                <a:solidFill>
                  <a:schemeClr val="bg1"/>
                </a:solidFill>
              </a:defRPr>
            </a:lvl1pPr>
            <a:lvl2pPr>
              <a:lnSpc>
                <a:spcPts val="1400"/>
              </a:lnSpc>
              <a:defRPr sz="1200">
                <a:solidFill>
                  <a:schemeClr val="bg1"/>
                </a:solidFill>
              </a:defRPr>
            </a:lvl2pPr>
            <a:lvl3pPr marL="216000" indent="-216000">
              <a:lnSpc>
                <a:spcPts val="1300"/>
              </a:lnSpc>
              <a:defRPr sz="1000">
                <a:solidFill>
                  <a:schemeClr val="bg1"/>
                </a:solidFill>
              </a:defRPr>
            </a:lvl3pPr>
            <a:lvl4pPr marL="396000" indent="-216000">
              <a:lnSpc>
                <a:spcPts val="1300"/>
              </a:lnSpc>
              <a:buFont typeface="Symbol" pitchFamily="18" charset="2"/>
              <a:buChar char=""/>
              <a:defRPr sz="1000">
                <a:solidFill>
                  <a:schemeClr val="bg1"/>
                </a:solidFill>
              </a:defRPr>
            </a:lvl4pPr>
            <a:lvl5pPr>
              <a:lnSpc>
                <a:spcPts val="1300"/>
              </a:lnSpc>
              <a:defRPr sz="10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Picture Placeholder 8"/>
          <p:cNvSpPr>
            <a:spLocks noGrp="1"/>
          </p:cNvSpPr>
          <p:nvPr>
            <p:ph type="pic" sz="quarter" idx="13"/>
          </p:nvPr>
        </p:nvSpPr>
        <p:spPr>
          <a:xfrm>
            <a:off x="339570" y="335582"/>
            <a:ext cx="5240542" cy="3960000"/>
          </a:xfrm>
        </p:spPr>
        <p:txBody>
          <a:bodyPr/>
          <a:lstStyle>
            <a:lvl1pPr>
              <a:defRPr>
                <a:solidFill>
                  <a:schemeClr val="bg1"/>
                </a:solidFill>
              </a:defRPr>
            </a:lvl1p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86" y="4604665"/>
            <a:ext cx="1560259" cy="410348"/>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095849" y="4726981"/>
            <a:ext cx="2051720" cy="2413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48" y="588701"/>
            <a:ext cx="3960000" cy="999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1044048" y="1698998"/>
            <a:ext cx="3960000" cy="31050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l" defTabSz="914400" rtl="0" eaLnBrk="1" latinLnBrk="0" hangingPunct="1">
        <a:lnSpc>
          <a:spcPts val="3000"/>
        </a:lnSpc>
        <a:spcBef>
          <a:spcPct val="0"/>
        </a:spcBef>
        <a:buNone/>
        <a:defRPr sz="2400" b="1" kern="1200">
          <a:solidFill>
            <a:schemeClr val="tx1"/>
          </a:solidFill>
          <a:latin typeface="FS Maja" panose="02000503050000020004" pitchFamily="2" charset="0"/>
          <a:ea typeface="+mj-ea"/>
          <a:cs typeface="+mj-cs"/>
        </a:defRPr>
      </a:lvl1pPr>
    </p:titleStyle>
    <p:bodyStyle>
      <a:lvl1pPr marL="0" indent="0" algn="l" defTabSz="914400" rtl="0" eaLnBrk="1" latinLnBrk="0" hangingPunct="1">
        <a:lnSpc>
          <a:spcPts val="2100"/>
        </a:lnSpc>
        <a:spcBef>
          <a:spcPts val="0"/>
        </a:spcBef>
        <a:spcAft>
          <a:spcPts val="600"/>
        </a:spcAft>
        <a:buFont typeface="Arial" pitchFamily="34" charset="0"/>
        <a:buNone/>
        <a:defRPr sz="1600" b="1" kern="1200">
          <a:solidFill>
            <a:srgbClr val="746E64"/>
          </a:solidFill>
          <a:latin typeface="FS Maja" panose="02000503050000020004" pitchFamily="2" charset="0"/>
          <a:ea typeface="+mn-ea"/>
          <a:cs typeface="+mn-cs"/>
        </a:defRPr>
      </a:lvl1pPr>
      <a:lvl2pPr marL="0" indent="0" algn="l" defTabSz="914400" rtl="0" eaLnBrk="1" latinLnBrk="0" hangingPunct="1">
        <a:lnSpc>
          <a:spcPts val="2100"/>
        </a:lnSpc>
        <a:spcBef>
          <a:spcPts val="0"/>
        </a:spcBef>
        <a:spcAft>
          <a:spcPts val="600"/>
        </a:spcAft>
        <a:buFont typeface="Arial" pitchFamily="34" charset="0"/>
        <a:buNone/>
        <a:defRPr sz="1600" kern="1200">
          <a:solidFill>
            <a:srgbClr val="746E64"/>
          </a:solidFill>
          <a:latin typeface="FS Maja" panose="02000503050000020004" pitchFamily="2"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FS Maja" panose="02000503050000020004" pitchFamily="2"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FS Maja" panose="02000503050000020004" pitchFamily="2"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FS Maja" panose="0200050305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48" y="588701"/>
            <a:ext cx="3960000" cy="999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1044048" y="1698998"/>
            <a:ext cx="3960000" cy="31050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txStyles>
    <p:titleStyle>
      <a:lvl1pPr algn="l" defTabSz="914400" rtl="0" eaLnBrk="1" latinLnBrk="0" hangingPunct="1">
        <a:lnSpc>
          <a:spcPts val="3000"/>
        </a:lnSpc>
        <a:spcBef>
          <a:spcPct val="0"/>
        </a:spcBef>
        <a:buNone/>
        <a:defRPr sz="2400" b="1" kern="1200">
          <a:solidFill>
            <a:schemeClr val="tx1"/>
          </a:solidFill>
          <a:latin typeface="FS Maja" panose="02000503050000020004" pitchFamily="2" charset="0"/>
          <a:ea typeface="+mj-ea"/>
          <a:cs typeface="+mj-cs"/>
        </a:defRPr>
      </a:lvl1pPr>
    </p:titleStyle>
    <p:bodyStyle>
      <a:lvl1pPr marL="0" indent="0" algn="l" defTabSz="914400" rtl="0" eaLnBrk="1" latinLnBrk="0" hangingPunct="1">
        <a:lnSpc>
          <a:spcPts val="2100"/>
        </a:lnSpc>
        <a:spcBef>
          <a:spcPts val="0"/>
        </a:spcBef>
        <a:spcAft>
          <a:spcPts val="600"/>
        </a:spcAft>
        <a:buFont typeface="Arial" pitchFamily="34" charset="0"/>
        <a:buNone/>
        <a:defRPr sz="1600" b="1" kern="1200">
          <a:solidFill>
            <a:srgbClr val="746E64"/>
          </a:solidFill>
          <a:latin typeface="FS Maja" panose="02000503050000020004" pitchFamily="2" charset="0"/>
          <a:ea typeface="+mn-ea"/>
          <a:cs typeface="+mn-cs"/>
        </a:defRPr>
      </a:lvl1pPr>
      <a:lvl2pPr marL="0" indent="0" algn="l" defTabSz="914400" rtl="0" eaLnBrk="1" latinLnBrk="0" hangingPunct="1">
        <a:lnSpc>
          <a:spcPts val="2100"/>
        </a:lnSpc>
        <a:spcBef>
          <a:spcPts val="0"/>
        </a:spcBef>
        <a:spcAft>
          <a:spcPts val="600"/>
        </a:spcAft>
        <a:buFont typeface="Arial" pitchFamily="34" charset="0"/>
        <a:buNone/>
        <a:defRPr sz="1600" kern="1200">
          <a:solidFill>
            <a:srgbClr val="746E64"/>
          </a:solidFill>
          <a:latin typeface="FS Maja" panose="02000503050000020004" pitchFamily="2"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FS Maja" panose="02000503050000020004" pitchFamily="2"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FS Maja" panose="02000503050000020004" pitchFamily="2"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FS Maja" panose="0200050305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D0E0871-239C-423A-B454-E9BF2A81B464}"/>
              </a:ext>
            </a:extLst>
          </p:cNvPr>
          <p:cNvSpPr>
            <a:spLocks noGrp="1"/>
          </p:cNvSpPr>
          <p:nvPr>
            <p:ph type="ctrTitle"/>
          </p:nvPr>
        </p:nvSpPr>
        <p:spPr/>
        <p:txBody>
          <a:bodyPr/>
          <a:lstStyle/>
          <a:p>
            <a:r>
              <a:rPr lang="en-GB" dirty="0"/>
              <a:t>Wellbeing </a:t>
            </a:r>
            <a:r>
              <a:rPr lang="en-GB" dirty="0" smtClean="0"/>
              <a:t>Inequalities: </a:t>
            </a:r>
            <a:br>
              <a:rPr lang="en-GB" dirty="0" smtClean="0"/>
            </a:br>
            <a:r>
              <a:rPr lang="en-GB" dirty="0" smtClean="0"/>
              <a:t/>
            </a:r>
            <a:br>
              <a:rPr lang="en-GB" dirty="0" smtClean="0"/>
            </a:br>
            <a:r>
              <a:rPr lang="en-GB" dirty="0" smtClean="0"/>
              <a:t>Preliminary Findings from Healthy Ageing in Scotland (HAGIS)</a:t>
            </a:r>
            <a:endParaRPr lang="en-GB" dirty="0"/>
          </a:p>
        </p:txBody>
      </p:sp>
      <p:pic>
        <p:nvPicPr>
          <p:cNvPr id="8" name="Picture Placeholder 7">
            <a:extLst>
              <a:ext uri="{FF2B5EF4-FFF2-40B4-BE49-F238E27FC236}">
                <a16:creationId xmlns="" xmlns:a16="http://schemas.microsoft.com/office/drawing/2014/main" id="{2CE0A14E-E893-40BD-98F7-161C34A90D38}"/>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2491" r="7925" b="35314"/>
          <a:stretch/>
        </p:blipFill>
        <p:spPr>
          <a:xfrm>
            <a:off x="11011" y="-3822"/>
            <a:ext cx="4879345" cy="5136192"/>
          </a:xfrm>
        </p:spPr>
      </p:pic>
      <p:sp>
        <p:nvSpPr>
          <p:cNvPr id="5" name="Text Placeholder 4">
            <a:extLst>
              <a:ext uri="{FF2B5EF4-FFF2-40B4-BE49-F238E27FC236}">
                <a16:creationId xmlns="" xmlns:a16="http://schemas.microsoft.com/office/drawing/2014/main" id="{1D252711-C7DE-41EF-B5B4-6A62E633E5AB}"/>
              </a:ext>
            </a:extLst>
          </p:cNvPr>
          <p:cNvSpPr>
            <a:spLocks noGrp="1"/>
          </p:cNvSpPr>
          <p:nvPr>
            <p:ph type="body" sz="quarter" idx="13"/>
          </p:nvPr>
        </p:nvSpPr>
        <p:spPr>
          <a:xfrm>
            <a:off x="6065952" y="4218061"/>
            <a:ext cx="2736000" cy="189000"/>
          </a:xfrm>
        </p:spPr>
        <p:txBody>
          <a:bodyPr/>
          <a:lstStyle/>
          <a:p>
            <a:r>
              <a:rPr lang="en-GB" dirty="0"/>
              <a:t>Dr Elaine Douglas &amp; Prof David Bell</a:t>
            </a:r>
          </a:p>
        </p:txBody>
      </p:sp>
    </p:spTree>
    <p:extLst>
      <p:ext uri="{BB962C8B-B14F-4D97-AF65-F5344CB8AC3E}">
        <p14:creationId xmlns:p14="http://schemas.microsoft.com/office/powerpoint/2010/main" val="1985364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C035BD4-0B15-44BF-A248-B1D2BE90C5F2}"/>
              </a:ext>
            </a:extLst>
          </p:cNvPr>
          <p:cNvSpPr>
            <a:spLocks noGrp="1"/>
          </p:cNvSpPr>
          <p:nvPr>
            <p:ph type="title"/>
          </p:nvPr>
        </p:nvSpPr>
        <p:spPr/>
        <p:txBody>
          <a:bodyPr/>
          <a:lstStyle/>
          <a:p>
            <a:r>
              <a:rPr lang="en-GB" dirty="0"/>
              <a:t>Wellbeing Over the Life </a:t>
            </a:r>
            <a:r>
              <a:rPr lang="en-GB" dirty="0" smtClean="0"/>
              <a:t>Course</a:t>
            </a:r>
            <a:br>
              <a:rPr lang="en-GB" dirty="0" smtClean="0"/>
            </a:br>
            <a:r>
              <a:rPr lang="en-GB" dirty="0"/>
              <a:t/>
            </a:r>
            <a:br>
              <a:rPr lang="en-GB" dirty="0"/>
            </a:br>
            <a:r>
              <a:rPr lang="en-GB" dirty="0" smtClean="0"/>
              <a:t>In the UK….</a:t>
            </a:r>
            <a:br>
              <a:rPr lang="en-GB" dirty="0" smtClean="0"/>
            </a:br>
            <a:r>
              <a:rPr lang="en-GB" dirty="0"/>
              <a:t/>
            </a:r>
            <a:br>
              <a:rPr lang="en-GB" dirty="0"/>
            </a:br>
            <a:r>
              <a:rPr lang="en-GB" dirty="0" smtClean="0"/>
              <a:t>..And Scotland</a:t>
            </a:r>
            <a:endParaRPr lang="en-GB" dirty="0"/>
          </a:p>
        </p:txBody>
      </p:sp>
      <p:pic>
        <p:nvPicPr>
          <p:cNvPr id="9" name="Picture Placeholder 8"/>
          <p:cNvPicPr>
            <a:picLocks noGrp="1" noChangeAspect="1"/>
          </p:cNvPicPr>
          <p:nvPr>
            <p:ph type="pic" sz="quarter" idx="13"/>
          </p:nvPr>
        </p:nvPicPr>
        <p:blipFill rotWithShape="1">
          <a:blip r:embed="rId2"/>
          <a:srcRect l="43463" r="9115"/>
          <a:stretch/>
        </p:blipFill>
        <p:spPr>
          <a:xfrm>
            <a:off x="3176069" y="0"/>
            <a:ext cx="6029923" cy="4371950"/>
          </a:xfrm>
          <a:prstGeom prst="rect">
            <a:avLst/>
          </a:prstGeom>
        </p:spPr>
      </p:pic>
    </p:spTree>
    <p:extLst>
      <p:ext uri="{BB962C8B-B14F-4D97-AF65-F5344CB8AC3E}">
        <p14:creationId xmlns:p14="http://schemas.microsoft.com/office/powerpoint/2010/main" val="2926780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DAC28E-DB8C-4875-BF90-8077BAE89162}"/>
              </a:ext>
            </a:extLst>
          </p:cNvPr>
          <p:cNvSpPr>
            <a:spLocks noGrp="1"/>
          </p:cNvSpPr>
          <p:nvPr>
            <p:ph type="title"/>
          </p:nvPr>
        </p:nvSpPr>
        <p:spPr/>
        <p:txBody>
          <a:bodyPr/>
          <a:lstStyle/>
          <a:p>
            <a:r>
              <a:rPr lang="en-GB" dirty="0"/>
              <a:t>Wellbeing in the UK (ONS, 2017)</a:t>
            </a:r>
          </a:p>
        </p:txBody>
      </p:sp>
      <p:sp>
        <p:nvSpPr>
          <p:cNvPr id="3" name="Content Placeholder 2">
            <a:extLst>
              <a:ext uri="{FF2B5EF4-FFF2-40B4-BE49-F238E27FC236}">
                <a16:creationId xmlns="" xmlns:a16="http://schemas.microsoft.com/office/drawing/2014/main" id="{4E5D25E7-E072-4CCF-9085-61CC0CA45675}"/>
              </a:ext>
            </a:extLst>
          </p:cNvPr>
          <p:cNvSpPr>
            <a:spLocks noGrp="1"/>
          </p:cNvSpPr>
          <p:nvPr>
            <p:ph idx="1"/>
          </p:nvPr>
        </p:nvSpPr>
        <p:spPr/>
        <p:txBody>
          <a:bodyPr/>
          <a:lstStyle/>
          <a:p>
            <a:pPr marL="285750" indent="-285750">
              <a:buFont typeface="Arial" panose="020B0604020202020204" pitchFamily="34" charset="0"/>
              <a:buChar char="•"/>
            </a:pPr>
            <a:r>
              <a:rPr lang="en-GB" sz="1400" dirty="0"/>
              <a:t>ONS Annual Population Survey: Covers all of UK </a:t>
            </a:r>
            <a:r>
              <a:rPr lang="en-GB" sz="1400" dirty="0" smtClean="0"/>
              <a:t>aged 16+ (n=320,000)</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Mean Life Satisfaction is higher in younger and older age groups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Mean life satisfaction is higher in Scotland than rest of UK</a:t>
            </a:r>
          </a:p>
          <a:p>
            <a:pPr marL="285750" lvl="1" indent="-285750">
              <a:buFont typeface="Arial" panose="020B0604020202020204" pitchFamily="34" charset="0"/>
              <a:buChar char="•"/>
            </a:pPr>
            <a:endParaRPr lang="en-GB" sz="1400" dirty="0"/>
          </a:p>
        </p:txBody>
      </p:sp>
      <p:graphicFrame>
        <p:nvGraphicFramePr>
          <p:cNvPr id="5" name="Picture Placeholder 4">
            <a:extLst>
              <a:ext uri="{FF2B5EF4-FFF2-40B4-BE49-F238E27FC236}">
                <a16:creationId xmlns="" xmlns:a16="http://schemas.microsoft.com/office/drawing/2014/main" id="{B7272C31-1474-4983-A4FC-C9DC42CBF3CF}"/>
              </a:ext>
            </a:extLst>
          </p:cNvPr>
          <p:cNvGraphicFramePr>
            <a:graphicFrameLocks noGrp="1"/>
          </p:cNvGraphicFramePr>
          <p:nvPr>
            <p:ph type="pic" sz="quarter" idx="13"/>
          </p:nvPr>
        </p:nvGraphicFramePr>
        <p:xfrm>
          <a:off x="4611688" y="0"/>
          <a:ext cx="4535487" cy="2808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 xmlns:a16="http://schemas.microsoft.com/office/drawing/2014/main" id="{2E01CB9C-2F1E-43DB-925F-A01D5BB5E1C9}"/>
              </a:ext>
            </a:extLst>
          </p:cNvPr>
          <p:cNvGraphicFramePr>
            <a:graphicFrameLocks/>
          </p:cNvGraphicFramePr>
          <p:nvPr>
            <p:extLst>
              <p:ext uri="{D42A27DB-BD31-4B8C-83A1-F6EECF244321}">
                <p14:modId xmlns:p14="http://schemas.microsoft.com/office/powerpoint/2010/main" val="2697814819"/>
              </p:ext>
            </p:extLst>
          </p:nvPr>
        </p:nvGraphicFramePr>
        <p:xfrm>
          <a:off x="4451683" y="2545"/>
          <a:ext cx="4695491" cy="339290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4"/>
          <p:cNvSpPr txBox="1">
            <a:spLocks/>
          </p:cNvSpPr>
          <p:nvPr/>
        </p:nvSpPr>
        <p:spPr>
          <a:xfrm>
            <a:off x="5178508" y="3361485"/>
            <a:ext cx="3851193" cy="1377000"/>
          </a:xfrm>
          <a:prstGeom prst="rect">
            <a:avLst/>
          </a:prstGeom>
        </p:spPr>
        <p:txBody>
          <a:bodyPr vert="horz" lIns="0" tIns="0" rIns="0" bIns="0" rtlCol="0">
            <a:noAutofit/>
          </a:bodyPr>
          <a:lstStyle>
            <a:lvl1pPr marL="0" indent="0" algn="l" defTabSz="914400" rtl="0" eaLnBrk="1" latinLnBrk="0" hangingPunct="1">
              <a:lnSpc>
                <a:spcPts val="1600"/>
              </a:lnSpc>
              <a:spcBef>
                <a:spcPts val="0"/>
              </a:spcBef>
              <a:spcAft>
                <a:spcPts val="0"/>
              </a:spcAft>
              <a:buFont typeface="Arial" pitchFamily="34" charset="0"/>
              <a:buNone/>
              <a:defRPr sz="5400" b="0" kern="1200" baseline="-24000">
                <a:solidFill>
                  <a:schemeClr val="bg1"/>
                </a:solidFill>
                <a:latin typeface="FS Maja" panose="02000503050000020004" pitchFamily="2" charset="0"/>
                <a:ea typeface="+mn-ea"/>
                <a:cs typeface="+mn-cs"/>
              </a:defRPr>
            </a:lvl1pPr>
            <a:lvl2pPr marL="216000" indent="0" algn="l" defTabSz="914400" rtl="0" eaLnBrk="1" latinLnBrk="0" hangingPunct="1">
              <a:lnSpc>
                <a:spcPts val="14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2pPr>
            <a:lvl3pPr marL="0" indent="0" algn="r" defTabSz="914400" rtl="0" eaLnBrk="1" latinLnBrk="0" hangingPunct="1">
              <a:lnSpc>
                <a:spcPts val="1600"/>
              </a:lnSpc>
              <a:spcBef>
                <a:spcPts val="0"/>
              </a:spcBef>
              <a:spcAft>
                <a:spcPts val="600"/>
              </a:spcAft>
              <a:buSzPct val="120000"/>
              <a:buFont typeface="Arial" pitchFamily="34" charset="0"/>
              <a:buNone/>
              <a:defRPr sz="5400" kern="1200" baseline="-36000">
                <a:solidFill>
                  <a:schemeClr val="bg1"/>
                </a:solidFill>
                <a:latin typeface="FS Maja" panose="02000503050000020004" pitchFamily="2" charset="0"/>
                <a:ea typeface="+mn-ea"/>
                <a:cs typeface="+mn-cs"/>
              </a:defRPr>
            </a:lvl3pPr>
            <a:lvl4pPr marL="216000" indent="0" algn="l" defTabSz="914400" rtl="0" eaLnBrk="1" latinLnBrk="0" hangingPunct="1">
              <a:lnSpc>
                <a:spcPts val="800"/>
              </a:lnSpc>
              <a:spcBef>
                <a:spcPts val="0"/>
              </a:spcBef>
              <a:spcAft>
                <a:spcPts val="600"/>
              </a:spcAft>
              <a:buFont typeface="Symbol" pitchFamily="18" charset="2"/>
              <a:buNone/>
              <a:defRPr sz="700" b="1" kern="1200">
                <a:solidFill>
                  <a:schemeClr val="bg1"/>
                </a:solidFill>
                <a:latin typeface="FS Maja" panose="02000503050000020004" pitchFamily="2"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sz="3200" dirty="0" smtClean="0"/>
              <a:t>“Overall, how satisfied are you with your life nowadays?”</a:t>
            </a:r>
            <a:br>
              <a:rPr lang="en-GB" sz="3200" dirty="0" smtClean="0"/>
            </a:br>
            <a:endParaRPr lang="en-GB" sz="3200" dirty="0"/>
          </a:p>
        </p:txBody>
      </p:sp>
    </p:spTree>
    <p:extLst>
      <p:ext uri="{BB962C8B-B14F-4D97-AF65-F5344CB8AC3E}">
        <p14:creationId xmlns:p14="http://schemas.microsoft.com/office/powerpoint/2010/main" val="1910616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DAC28E-DB8C-4875-BF90-8077BAE89162}"/>
              </a:ext>
            </a:extLst>
          </p:cNvPr>
          <p:cNvSpPr>
            <a:spLocks noGrp="1"/>
          </p:cNvSpPr>
          <p:nvPr>
            <p:ph type="title"/>
          </p:nvPr>
        </p:nvSpPr>
        <p:spPr/>
        <p:txBody>
          <a:bodyPr/>
          <a:lstStyle/>
          <a:p>
            <a:r>
              <a:rPr lang="en-GB" dirty="0"/>
              <a:t>Wellbeing in the UK (ONS, 2017)</a:t>
            </a:r>
          </a:p>
        </p:txBody>
      </p:sp>
      <p:sp>
        <p:nvSpPr>
          <p:cNvPr id="3" name="Content Placeholder 2">
            <a:extLst>
              <a:ext uri="{FF2B5EF4-FFF2-40B4-BE49-F238E27FC236}">
                <a16:creationId xmlns="" xmlns:a16="http://schemas.microsoft.com/office/drawing/2014/main" id="{4E5D25E7-E072-4CCF-9085-61CC0CA45675}"/>
              </a:ext>
            </a:extLst>
          </p:cNvPr>
          <p:cNvSpPr>
            <a:spLocks noGrp="1"/>
          </p:cNvSpPr>
          <p:nvPr>
            <p:ph idx="1"/>
          </p:nvPr>
        </p:nvSpPr>
        <p:spPr/>
        <p:txBody>
          <a:bodyPr/>
          <a:lstStyle/>
          <a:p>
            <a:pPr marL="285750" indent="-285750">
              <a:buFont typeface="Arial" panose="020B0604020202020204" pitchFamily="34" charset="0"/>
              <a:buChar char="•"/>
            </a:pPr>
            <a:r>
              <a:rPr lang="en-GB" sz="1400" dirty="0"/>
              <a:t>ONS Annual Population Survey: Covers all of UK aged 16+</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Life Satisfaction is positively associated with good health</a:t>
            </a:r>
          </a:p>
          <a:p>
            <a:endParaRPr lang="en-GB" sz="1400" dirty="0"/>
          </a:p>
          <a:p>
            <a:pPr marL="285750" lvl="1" indent="-285750">
              <a:buFont typeface="Arial" panose="020B0604020202020204" pitchFamily="34" charset="0"/>
              <a:buChar char="•"/>
            </a:pPr>
            <a:endParaRPr lang="en-GB" sz="1400" dirty="0"/>
          </a:p>
        </p:txBody>
      </p:sp>
      <p:graphicFrame>
        <p:nvGraphicFramePr>
          <p:cNvPr id="8" name="Chart 7"/>
          <p:cNvGraphicFramePr>
            <a:graphicFrameLocks/>
          </p:cNvGraphicFramePr>
          <p:nvPr>
            <p:extLst>
              <p:ext uri="{D42A27DB-BD31-4B8C-83A1-F6EECF244321}">
                <p14:modId xmlns:p14="http://schemas.microsoft.com/office/powerpoint/2010/main" val="2584024149"/>
              </p:ext>
            </p:extLst>
          </p:nvPr>
        </p:nvGraphicFramePr>
        <p:xfrm>
          <a:off x="4331368" y="-2"/>
          <a:ext cx="4812632" cy="350874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4"/>
          <p:cNvSpPr txBox="1">
            <a:spLocks/>
          </p:cNvSpPr>
          <p:nvPr/>
        </p:nvSpPr>
        <p:spPr>
          <a:xfrm>
            <a:off x="5178508" y="3361485"/>
            <a:ext cx="3851193" cy="1377000"/>
          </a:xfrm>
          <a:prstGeom prst="rect">
            <a:avLst/>
          </a:prstGeom>
        </p:spPr>
        <p:txBody>
          <a:bodyPr vert="horz" lIns="0" tIns="0" rIns="0" bIns="0" rtlCol="0">
            <a:noAutofit/>
          </a:bodyPr>
          <a:lstStyle>
            <a:lvl1pPr marL="0" indent="0" algn="l" defTabSz="914400" rtl="0" eaLnBrk="1" latinLnBrk="0" hangingPunct="1">
              <a:lnSpc>
                <a:spcPts val="1600"/>
              </a:lnSpc>
              <a:spcBef>
                <a:spcPts val="0"/>
              </a:spcBef>
              <a:spcAft>
                <a:spcPts val="0"/>
              </a:spcAft>
              <a:buFont typeface="Arial" pitchFamily="34" charset="0"/>
              <a:buNone/>
              <a:defRPr sz="5400" b="0" kern="1200" baseline="-24000">
                <a:solidFill>
                  <a:schemeClr val="bg1"/>
                </a:solidFill>
                <a:latin typeface="FS Maja" panose="02000503050000020004" pitchFamily="2" charset="0"/>
                <a:ea typeface="+mn-ea"/>
                <a:cs typeface="+mn-cs"/>
              </a:defRPr>
            </a:lvl1pPr>
            <a:lvl2pPr marL="216000" indent="0" algn="l" defTabSz="914400" rtl="0" eaLnBrk="1" latinLnBrk="0" hangingPunct="1">
              <a:lnSpc>
                <a:spcPts val="14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2pPr>
            <a:lvl3pPr marL="0" indent="0" algn="r" defTabSz="914400" rtl="0" eaLnBrk="1" latinLnBrk="0" hangingPunct="1">
              <a:lnSpc>
                <a:spcPts val="1600"/>
              </a:lnSpc>
              <a:spcBef>
                <a:spcPts val="0"/>
              </a:spcBef>
              <a:spcAft>
                <a:spcPts val="600"/>
              </a:spcAft>
              <a:buSzPct val="120000"/>
              <a:buFont typeface="Arial" pitchFamily="34" charset="0"/>
              <a:buNone/>
              <a:defRPr sz="5400" kern="1200" baseline="-36000">
                <a:solidFill>
                  <a:schemeClr val="bg1"/>
                </a:solidFill>
                <a:latin typeface="FS Maja" panose="02000503050000020004" pitchFamily="2" charset="0"/>
                <a:ea typeface="+mn-ea"/>
                <a:cs typeface="+mn-cs"/>
              </a:defRPr>
            </a:lvl3pPr>
            <a:lvl4pPr marL="216000" indent="0" algn="l" defTabSz="914400" rtl="0" eaLnBrk="1" latinLnBrk="0" hangingPunct="1">
              <a:lnSpc>
                <a:spcPts val="800"/>
              </a:lnSpc>
              <a:spcBef>
                <a:spcPts val="0"/>
              </a:spcBef>
              <a:spcAft>
                <a:spcPts val="600"/>
              </a:spcAft>
              <a:buFont typeface="Symbol" pitchFamily="18" charset="2"/>
              <a:buNone/>
              <a:defRPr sz="700" b="1" kern="1200">
                <a:solidFill>
                  <a:schemeClr val="bg1"/>
                </a:solidFill>
                <a:latin typeface="FS Maja" panose="02000503050000020004" pitchFamily="2"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sz="3200" dirty="0" smtClean="0"/>
              <a:t>“Overall, how satisfied are you with your life nowadays?”</a:t>
            </a:r>
            <a:br>
              <a:rPr lang="en-GB" sz="3200" dirty="0" smtClean="0"/>
            </a:br>
            <a:endParaRPr lang="en-GB" sz="3200" dirty="0"/>
          </a:p>
        </p:txBody>
      </p:sp>
      <p:sp>
        <p:nvSpPr>
          <p:cNvPr id="14" name="TextBox 1"/>
          <p:cNvSpPr txBox="1"/>
          <p:nvPr/>
        </p:nvSpPr>
        <p:spPr>
          <a:xfrm>
            <a:off x="5785667" y="247790"/>
            <a:ext cx="1318437" cy="3098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dirty="0" smtClean="0">
                <a:solidFill>
                  <a:srgbClr val="7030A0"/>
                </a:solidFill>
              </a:rPr>
              <a:t>Self-reported Health</a:t>
            </a:r>
            <a:endParaRPr lang="en-GB" sz="1800" dirty="0">
              <a:solidFill>
                <a:srgbClr val="7030A0"/>
              </a:solidFill>
            </a:endParaRPr>
          </a:p>
        </p:txBody>
      </p:sp>
    </p:spTree>
    <p:extLst>
      <p:ext uri="{BB962C8B-B14F-4D97-AF65-F5344CB8AC3E}">
        <p14:creationId xmlns:p14="http://schemas.microsoft.com/office/powerpoint/2010/main" val="4079853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DAC28E-DB8C-4875-BF90-8077BAE89162}"/>
              </a:ext>
            </a:extLst>
          </p:cNvPr>
          <p:cNvSpPr>
            <a:spLocks noGrp="1"/>
          </p:cNvSpPr>
          <p:nvPr>
            <p:ph type="title"/>
          </p:nvPr>
        </p:nvSpPr>
        <p:spPr/>
        <p:txBody>
          <a:bodyPr/>
          <a:lstStyle/>
          <a:p>
            <a:r>
              <a:rPr lang="en-GB" dirty="0"/>
              <a:t>Wellbeing in the UK (ONS, 2017)</a:t>
            </a:r>
          </a:p>
        </p:txBody>
      </p:sp>
      <p:sp>
        <p:nvSpPr>
          <p:cNvPr id="3" name="Content Placeholder 2">
            <a:extLst>
              <a:ext uri="{FF2B5EF4-FFF2-40B4-BE49-F238E27FC236}">
                <a16:creationId xmlns="" xmlns:a16="http://schemas.microsoft.com/office/drawing/2014/main" id="{4E5D25E7-E072-4CCF-9085-61CC0CA45675}"/>
              </a:ext>
            </a:extLst>
          </p:cNvPr>
          <p:cNvSpPr>
            <a:spLocks noGrp="1"/>
          </p:cNvSpPr>
          <p:nvPr>
            <p:ph idx="1"/>
          </p:nvPr>
        </p:nvSpPr>
        <p:spPr/>
        <p:txBody>
          <a:bodyPr/>
          <a:lstStyle/>
          <a:p>
            <a:pPr marL="285750" indent="-285750">
              <a:buFont typeface="Arial" panose="020B0604020202020204" pitchFamily="34" charset="0"/>
              <a:buChar char="•"/>
            </a:pPr>
            <a:r>
              <a:rPr lang="en-GB" sz="1400" dirty="0"/>
              <a:t>ONS Annual Population Survey: Covers all of UK aged 16+</a:t>
            </a:r>
          </a:p>
          <a:p>
            <a:endParaRPr lang="en-GB" sz="1400" dirty="0"/>
          </a:p>
          <a:p>
            <a:pPr marL="285750" indent="-285750">
              <a:buFont typeface="Arial" panose="020B0604020202020204" pitchFamily="34" charset="0"/>
              <a:buChar char="•"/>
            </a:pPr>
            <a:r>
              <a:rPr lang="en-GB" sz="1400" dirty="0"/>
              <a:t>Mean life satisfaction higher in those in civil partnership or married and lower in those who are divorced or separated</a:t>
            </a:r>
          </a:p>
          <a:p>
            <a:pPr marL="285750" lvl="1" indent="-285750">
              <a:buFont typeface="Arial" panose="020B0604020202020204" pitchFamily="34" charset="0"/>
              <a:buChar char="•"/>
            </a:pPr>
            <a:endParaRPr lang="en-GB" sz="1400" dirty="0"/>
          </a:p>
        </p:txBody>
      </p:sp>
      <p:graphicFrame>
        <p:nvGraphicFramePr>
          <p:cNvPr id="5" name="Picture Placeholder 4">
            <a:extLst>
              <a:ext uri="{FF2B5EF4-FFF2-40B4-BE49-F238E27FC236}">
                <a16:creationId xmlns="" xmlns:a16="http://schemas.microsoft.com/office/drawing/2014/main" id="{B7272C31-1474-4983-A4FC-C9DC42CBF3CF}"/>
              </a:ext>
            </a:extLst>
          </p:cNvPr>
          <p:cNvGraphicFramePr>
            <a:graphicFrameLocks noGrp="1"/>
          </p:cNvGraphicFramePr>
          <p:nvPr>
            <p:ph type="pic" sz="quarter" idx="13"/>
          </p:nvPr>
        </p:nvGraphicFramePr>
        <p:xfrm>
          <a:off x="4611688" y="0"/>
          <a:ext cx="4535487" cy="2808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 xmlns:a16="http://schemas.microsoft.com/office/drawing/2014/main" id="{633965CC-2239-4FFB-8CF2-600AC2BF2687}"/>
              </a:ext>
            </a:extLst>
          </p:cNvPr>
          <p:cNvGraphicFramePr>
            <a:graphicFrameLocks/>
          </p:cNvGraphicFramePr>
          <p:nvPr>
            <p:extLst>
              <p:ext uri="{D42A27DB-BD31-4B8C-83A1-F6EECF244321}">
                <p14:modId xmlns:p14="http://schemas.microsoft.com/office/powerpoint/2010/main" val="2200961443"/>
              </p:ext>
            </p:extLst>
          </p:nvPr>
        </p:nvGraphicFramePr>
        <p:xfrm>
          <a:off x="4391247" y="0"/>
          <a:ext cx="4752753" cy="345698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4"/>
          <p:cNvSpPr txBox="1">
            <a:spLocks/>
          </p:cNvSpPr>
          <p:nvPr/>
        </p:nvSpPr>
        <p:spPr>
          <a:xfrm>
            <a:off x="5178508" y="3361485"/>
            <a:ext cx="3851193" cy="1377000"/>
          </a:xfrm>
          <a:prstGeom prst="rect">
            <a:avLst/>
          </a:prstGeom>
        </p:spPr>
        <p:txBody>
          <a:bodyPr vert="horz" lIns="0" tIns="0" rIns="0" bIns="0" rtlCol="0">
            <a:noAutofit/>
          </a:bodyPr>
          <a:lstStyle>
            <a:lvl1pPr marL="0" indent="0" algn="l" defTabSz="914400" rtl="0" eaLnBrk="1" latinLnBrk="0" hangingPunct="1">
              <a:lnSpc>
                <a:spcPts val="1600"/>
              </a:lnSpc>
              <a:spcBef>
                <a:spcPts val="0"/>
              </a:spcBef>
              <a:spcAft>
                <a:spcPts val="0"/>
              </a:spcAft>
              <a:buFont typeface="Arial" pitchFamily="34" charset="0"/>
              <a:buNone/>
              <a:defRPr sz="5400" b="0" kern="1200" baseline="-24000">
                <a:solidFill>
                  <a:schemeClr val="bg1"/>
                </a:solidFill>
                <a:latin typeface="FS Maja" panose="02000503050000020004" pitchFamily="2" charset="0"/>
                <a:ea typeface="+mn-ea"/>
                <a:cs typeface="+mn-cs"/>
              </a:defRPr>
            </a:lvl1pPr>
            <a:lvl2pPr marL="216000" indent="0" algn="l" defTabSz="914400" rtl="0" eaLnBrk="1" latinLnBrk="0" hangingPunct="1">
              <a:lnSpc>
                <a:spcPts val="14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2pPr>
            <a:lvl3pPr marL="0" indent="0" algn="r" defTabSz="914400" rtl="0" eaLnBrk="1" latinLnBrk="0" hangingPunct="1">
              <a:lnSpc>
                <a:spcPts val="1600"/>
              </a:lnSpc>
              <a:spcBef>
                <a:spcPts val="0"/>
              </a:spcBef>
              <a:spcAft>
                <a:spcPts val="600"/>
              </a:spcAft>
              <a:buSzPct val="120000"/>
              <a:buFont typeface="Arial" pitchFamily="34" charset="0"/>
              <a:buNone/>
              <a:defRPr sz="5400" kern="1200" baseline="-36000">
                <a:solidFill>
                  <a:schemeClr val="bg1"/>
                </a:solidFill>
                <a:latin typeface="FS Maja" panose="02000503050000020004" pitchFamily="2" charset="0"/>
                <a:ea typeface="+mn-ea"/>
                <a:cs typeface="+mn-cs"/>
              </a:defRPr>
            </a:lvl3pPr>
            <a:lvl4pPr marL="216000" indent="0" algn="l" defTabSz="914400" rtl="0" eaLnBrk="1" latinLnBrk="0" hangingPunct="1">
              <a:lnSpc>
                <a:spcPts val="800"/>
              </a:lnSpc>
              <a:spcBef>
                <a:spcPts val="0"/>
              </a:spcBef>
              <a:spcAft>
                <a:spcPts val="600"/>
              </a:spcAft>
              <a:buFont typeface="Symbol" pitchFamily="18" charset="2"/>
              <a:buNone/>
              <a:defRPr sz="700" b="1" kern="1200">
                <a:solidFill>
                  <a:schemeClr val="bg1"/>
                </a:solidFill>
                <a:latin typeface="FS Maja" panose="02000503050000020004" pitchFamily="2"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sz="3200" dirty="0" smtClean="0"/>
              <a:t>“Overall, how satisfied are you with your life nowadays?”</a:t>
            </a:r>
            <a:br>
              <a:rPr lang="en-GB" sz="3200" dirty="0" smtClean="0"/>
            </a:br>
            <a:endParaRPr lang="en-GB" sz="3200" dirty="0"/>
          </a:p>
        </p:txBody>
      </p:sp>
    </p:spTree>
    <p:extLst>
      <p:ext uri="{BB962C8B-B14F-4D97-AF65-F5344CB8AC3E}">
        <p14:creationId xmlns:p14="http://schemas.microsoft.com/office/powerpoint/2010/main" val="3721089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1FFD41-1D81-4278-A81F-774150600BC5}"/>
              </a:ext>
            </a:extLst>
          </p:cNvPr>
          <p:cNvSpPr>
            <a:spLocks noGrp="1"/>
          </p:cNvSpPr>
          <p:nvPr>
            <p:ph type="title"/>
          </p:nvPr>
        </p:nvSpPr>
        <p:spPr/>
        <p:txBody>
          <a:bodyPr/>
          <a:lstStyle/>
          <a:p>
            <a:r>
              <a:rPr lang="en-GB" dirty="0"/>
              <a:t>Wellbeing in Scotland</a:t>
            </a:r>
          </a:p>
        </p:txBody>
      </p:sp>
      <p:sp>
        <p:nvSpPr>
          <p:cNvPr id="3" name="Content Placeholder 2">
            <a:extLst>
              <a:ext uri="{FF2B5EF4-FFF2-40B4-BE49-F238E27FC236}">
                <a16:creationId xmlns="" xmlns:a16="http://schemas.microsoft.com/office/drawing/2014/main" id="{73AB52C1-1D7D-4C35-99B7-334B5DF1714D}"/>
              </a:ext>
            </a:extLst>
          </p:cNvPr>
          <p:cNvSpPr>
            <a:spLocks noGrp="1"/>
          </p:cNvSpPr>
          <p:nvPr>
            <p:ph idx="1"/>
          </p:nvPr>
        </p:nvSpPr>
        <p:spPr>
          <a:xfrm>
            <a:off x="974147" y="1025540"/>
            <a:ext cx="3176748" cy="3546460"/>
          </a:xfrm>
        </p:spPr>
        <p:txBody>
          <a:bodyPr/>
          <a:lstStyle/>
          <a:p>
            <a:pPr marL="285750" indent="-285750">
              <a:buFont typeface="Arial" panose="020B0604020202020204" pitchFamily="34" charset="0"/>
              <a:buChar char="•"/>
            </a:pPr>
            <a:r>
              <a:rPr lang="en-GB" dirty="0"/>
              <a:t>Life satisfaction</a:t>
            </a:r>
          </a:p>
          <a:p>
            <a:pPr marL="285750" lvl="1" indent="-285750">
              <a:buFont typeface="Arial" panose="020B0604020202020204" pitchFamily="34" charset="0"/>
              <a:buChar char="•"/>
            </a:pPr>
            <a:r>
              <a:rPr lang="en-GB" dirty="0"/>
              <a:t>age (over 50s), </a:t>
            </a:r>
          </a:p>
          <a:p>
            <a:pPr marL="285750" lvl="1" indent="-285750">
              <a:buFont typeface="Arial" panose="020B0604020202020204" pitchFamily="34" charset="0"/>
              <a:buChar char="•"/>
            </a:pPr>
            <a:r>
              <a:rPr lang="en-GB" dirty="0"/>
              <a:t>marital status and </a:t>
            </a:r>
          </a:p>
          <a:p>
            <a:pPr marL="285750" lvl="1" indent="-285750">
              <a:buFont typeface="Arial" panose="020B0604020202020204" pitchFamily="34" charset="0"/>
              <a:buChar char="•"/>
            </a:pPr>
            <a:r>
              <a:rPr lang="en-GB" dirty="0"/>
              <a:t>health status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F(19, 161,296) = 1893.53, </a:t>
            </a:r>
            <a:br>
              <a:rPr lang="en-GB" dirty="0"/>
            </a:br>
            <a:r>
              <a:rPr lang="en-GB" dirty="0" smtClean="0"/>
              <a:t>p </a:t>
            </a:r>
            <a:r>
              <a:rPr lang="en-GB" dirty="0"/>
              <a:t>&lt; 0.001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Model accounted for 18.23% of the variability in life satisfaction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graphicFrame>
        <p:nvGraphicFramePr>
          <p:cNvPr id="4" name="Table 3">
            <a:extLst>
              <a:ext uri="{FF2B5EF4-FFF2-40B4-BE49-F238E27FC236}">
                <a16:creationId xmlns="" xmlns:a16="http://schemas.microsoft.com/office/drawing/2014/main" id="{A32C4A62-49B7-40B0-B38D-148DA0C625DA}"/>
              </a:ext>
            </a:extLst>
          </p:cNvPr>
          <p:cNvGraphicFramePr>
            <a:graphicFrameLocks noGrp="1"/>
          </p:cNvGraphicFramePr>
          <p:nvPr>
            <p:extLst>
              <p:ext uri="{D42A27DB-BD31-4B8C-83A1-F6EECF244321}">
                <p14:modId xmlns:p14="http://schemas.microsoft.com/office/powerpoint/2010/main" val="3345194648"/>
              </p:ext>
            </p:extLst>
          </p:nvPr>
        </p:nvGraphicFramePr>
        <p:xfrm>
          <a:off x="4656073" y="106547"/>
          <a:ext cx="4487927" cy="4568190"/>
        </p:xfrm>
        <a:graphic>
          <a:graphicData uri="http://schemas.openxmlformats.org/drawingml/2006/table">
            <a:tbl>
              <a:tblPr firstRow="1" bandRow="1">
                <a:tableStyleId>{69012ECD-51FC-41F1-AA8D-1B2483CD663E}</a:tableStyleId>
              </a:tblPr>
              <a:tblGrid>
                <a:gridCol w="1834769">
                  <a:extLst>
                    <a:ext uri="{9D8B030D-6E8A-4147-A177-3AD203B41FA5}">
                      <a16:colId xmlns="" xmlns:a16="http://schemas.microsoft.com/office/drawing/2014/main" val="483383486"/>
                    </a:ext>
                  </a:extLst>
                </a:gridCol>
                <a:gridCol w="34925"/>
                <a:gridCol w="798957">
                  <a:extLst>
                    <a:ext uri="{9D8B030D-6E8A-4147-A177-3AD203B41FA5}">
                      <a16:colId xmlns="" xmlns:a16="http://schemas.microsoft.com/office/drawing/2014/main" val="3940533027"/>
                    </a:ext>
                  </a:extLst>
                </a:gridCol>
                <a:gridCol w="517526">
                  <a:extLst>
                    <a:ext uri="{9D8B030D-6E8A-4147-A177-3AD203B41FA5}">
                      <a16:colId xmlns="" xmlns:a16="http://schemas.microsoft.com/office/drawing/2014/main" val="2280461442"/>
                    </a:ext>
                  </a:extLst>
                </a:gridCol>
                <a:gridCol w="647700">
                  <a:extLst>
                    <a:ext uri="{9D8B030D-6E8A-4147-A177-3AD203B41FA5}">
                      <a16:colId xmlns="" xmlns:a16="http://schemas.microsoft.com/office/drawing/2014/main" val="2022890873"/>
                    </a:ext>
                  </a:extLst>
                </a:gridCol>
                <a:gridCol w="654050">
                  <a:extLst>
                    <a:ext uri="{9D8B030D-6E8A-4147-A177-3AD203B41FA5}">
                      <a16:colId xmlns="" xmlns:a16="http://schemas.microsoft.com/office/drawing/2014/main" val="3643503249"/>
                    </a:ext>
                  </a:extLst>
                </a:gridCol>
              </a:tblGrid>
              <a:tr h="197612">
                <a:tc gridSpan="2">
                  <a:txBody>
                    <a:bodyPr/>
                    <a:lstStyle/>
                    <a:p>
                      <a:pPr algn="l" fontAlgn="b"/>
                      <a:r>
                        <a:rPr lang="en-GB" sz="1300" u="none" strike="noStrike" dirty="0">
                          <a:effectLst/>
                        </a:rPr>
                        <a:t>Life Satisfaction</a:t>
                      </a:r>
                      <a:endParaRPr lang="en-GB" sz="13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a:txBody>
                    <a:bodyPr/>
                    <a:lstStyle/>
                    <a:p>
                      <a:pPr algn="ctr" fontAlgn="b"/>
                      <a:r>
                        <a:rPr lang="en-GB" sz="1300" u="none" strike="noStrike" dirty="0">
                          <a:effectLst/>
                        </a:rPr>
                        <a:t>Coefficient</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p</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CI Lower</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CI Upper</a:t>
                      </a:r>
                      <a:endParaRPr lang="en-GB"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46081554"/>
                  </a:ext>
                </a:extLst>
              </a:tr>
              <a:tr h="207502">
                <a:tc gridSpan="2">
                  <a:txBody>
                    <a:bodyPr/>
                    <a:lstStyle/>
                    <a:p>
                      <a:pPr algn="l" fontAlgn="b"/>
                      <a:r>
                        <a:rPr lang="en-GB" sz="1300" b="1" u="none" strike="noStrike" dirty="0">
                          <a:effectLst/>
                        </a:rPr>
                        <a:t>Scotland (Ref R.UK)</a:t>
                      </a:r>
                      <a:endParaRPr lang="en-GB" sz="1300" b="1"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effectLst/>
                        </a:rPr>
                        <a:t>0.100</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0.075</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0.125</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3107663335"/>
                  </a:ext>
                </a:extLst>
              </a:tr>
              <a:tr h="207502">
                <a:tc gridSpan="2">
                  <a:txBody>
                    <a:bodyPr/>
                    <a:lstStyle/>
                    <a:p>
                      <a:pPr algn="l" fontAlgn="b"/>
                      <a:r>
                        <a:rPr lang="en-GB" sz="1300" b="1" u="none" strike="noStrike" kern="1200" dirty="0">
                          <a:solidFill>
                            <a:schemeClr val="tx1"/>
                          </a:solidFill>
                          <a:effectLst/>
                          <a:latin typeface="+mn-lt"/>
                          <a:ea typeface="+mn-ea"/>
                          <a:cs typeface="+mn-cs"/>
                        </a:rPr>
                        <a:t>Age (Ref 50-54yrs)</a:t>
                      </a:r>
                    </a:p>
                  </a:txBody>
                  <a:tcPr marL="9525" marR="9525" marT="9525" marB="0" anchor="b">
                    <a:solidFill>
                      <a:schemeClr val="bg1"/>
                    </a:solidFill>
                  </a:tcPr>
                </a:tc>
                <a:tc hMerge="1">
                  <a:txBody>
                    <a:bodyPr/>
                    <a:lstStyle/>
                    <a:p>
                      <a:endParaRPr lang="en-GB"/>
                    </a:p>
                  </a:txBody>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10002"/>
                  </a:ext>
                </a:extLst>
              </a:tr>
              <a:tr h="207502">
                <a:tc gridSpan="2">
                  <a:txBody>
                    <a:bodyPr/>
                    <a:lstStyle/>
                    <a:p>
                      <a:pPr algn="l" fontAlgn="b"/>
                      <a:r>
                        <a:rPr lang="en-GB" sz="1300" u="none" strike="noStrike" dirty="0">
                          <a:effectLst/>
                        </a:rPr>
                        <a:t>55-59</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kern="1200" dirty="0">
                          <a:solidFill>
                            <a:schemeClr val="tx1"/>
                          </a:solidFill>
                          <a:effectLst/>
                          <a:latin typeface="+mn-lt"/>
                          <a:ea typeface="+mn-ea"/>
                          <a:cs typeface="+mn-cs"/>
                        </a:rPr>
                        <a:t>0.148</a:t>
                      </a: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0.118</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0.177</a:t>
                      </a:r>
                    </a:p>
                  </a:txBody>
                  <a:tcPr marL="9525" marR="9525" marT="9525" marB="0" anchor="b">
                    <a:solidFill>
                      <a:schemeClr val="bg1"/>
                    </a:solidFill>
                  </a:tcPr>
                </a:tc>
                <a:extLst>
                  <a:ext uri="{0D108BD9-81ED-4DB2-BD59-A6C34878D82A}">
                    <a16:rowId xmlns="" xmlns:a16="http://schemas.microsoft.com/office/drawing/2014/main" val="1292208399"/>
                  </a:ext>
                </a:extLst>
              </a:tr>
              <a:tr h="207502">
                <a:tc gridSpan="2">
                  <a:txBody>
                    <a:bodyPr/>
                    <a:lstStyle/>
                    <a:p>
                      <a:pPr algn="l" fontAlgn="b"/>
                      <a:r>
                        <a:rPr lang="en-GB" sz="1300" u="none" strike="noStrike">
                          <a:effectLst/>
                        </a:rPr>
                        <a:t>60-64</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kern="1200" dirty="0">
                          <a:solidFill>
                            <a:schemeClr val="tx1"/>
                          </a:solidFill>
                          <a:effectLst/>
                          <a:latin typeface="+mn-lt"/>
                          <a:ea typeface="+mn-ea"/>
                          <a:cs typeface="+mn-cs"/>
                        </a:rPr>
                        <a:t>0.461</a:t>
                      </a: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0.432</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0.490</a:t>
                      </a:r>
                    </a:p>
                  </a:txBody>
                  <a:tcPr marL="9525" marR="9525" marT="9525" marB="0" anchor="b">
                    <a:solidFill>
                      <a:schemeClr val="bg1"/>
                    </a:solidFill>
                  </a:tcPr>
                </a:tc>
                <a:extLst>
                  <a:ext uri="{0D108BD9-81ED-4DB2-BD59-A6C34878D82A}">
                    <a16:rowId xmlns="" xmlns:a16="http://schemas.microsoft.com/office/drawing/2014/main" val="2105277770"/>
                  </a:ext>
                </a:extLst>
              </a:tr>
              <a:tr h="207502">
                <a:tc gridSpan="2">
                  <a:txBody>
                    <a:bodyPr/>
                    <a:lstStyle/>
                    <a:p>
                      <a:pPr algn="l" fontAlgn="b"/>
                      <a:r>
                        <a:rPr lang="en-GB" sz="1300" u="none" strike="noStrike" dirty="0">
                          <a:effectLst/>
                        </a:rPr>
                        <a:t>65-69</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kern="1200" dirty="0">
                          <a:solidFill>
                            <a:schemeClr val="tx1"/>
                          </a:solidFill>
                          <a:effectLst/>
                          <a:latin typeface="+mn-lt"/>
                          <a:ea typeface="+mn-ea"/>
                          <a:cs typeface="+mn-cs"/>
                        </a:rPr>
                        <a:t>0.684</a:t>
                      </a: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0.655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0.713</a:t>
                      </a:r>
                    </a:p>
                  </a:txBody>
                  <a:tcPr marL="9525" marR="9525" marT="9525" marB="0" anchor="b">
                    <a:solidFill>
                      <a:schemeClr val="bg1"/>
                    </a:solidFill>
                  </a:tcPr>
                </a:tc>
                <a:extLst>
                  <a:ext uri="{0D108BD9-81ED-4DB2-BD59-A6C34878D82A}">
                    <a16:rowId xmlns="" xmlns:a16="http://schemas.microsoft.com/office/drawing/2014/main" val="1706101684"/>
                  </a:ext>
                </a:extLst>
              </a:tr>
              <a:tr h="207502">
                <a:tc gridSpan="2">
                  <a:txBody>
                    <a:bodyPr/>
                    <a:lstStyle/>
                    <a:p>
                      <a:pPr algn="l" fontAlgn="b"/>
                      <a:r>
                        <a:rPr lang="en-GB" sz="1300" u="none" strike="noStrike" dirty="0">
                          <a:effectLst/>
                        </a:rPr>
                        <a:t>70-75</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kern="1200" dirty="0">
                          <a:solidFill>
                            <a:schemeClr val="tx1"/>
                          </a:solidFill>
                          <a:effectLst/>
                          <a:latin typeface="+mn-lt"/>
                          <a:ea typeface="+mn-ea"/>
                          <a:cs typeface="+mn-cs"/>
                        </a:rPr>
                        <a:t>0.797</a:t>
                      </a:r>
                    </a:p>
                  </a:txBody>
                  <a:tcPr marL="9525" marR="9525" marT="9525" marB="0" anchor="b">
                    <a:solidFill>
                      <a:schemeClr val="bg1"/>
                    </a:solidFill>
                  </a:tcPr>
                </a:tc>
                <a:tc>
                  <a:txBody>
                    <a:bodyPr/>
                    <a:lstStyle/>
                    <a:p>
                      <a:pPr algn="ctr" fontAlgn="b"/>
                      <a:r>
                        <a:rPr lang="en-GB" sz="1300" u="none" strike="noStrike" dirty="0">
                          <a:effectLst/>
                        </a:rPr>
                        <a:t>&lt;0.001</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0.766</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0.829</a:t>
                      </a:r>
                    </a:p>
                  </a:txBody>
                  <a:tcPr marL="9525" marR="9525" marT="9525" marB="0" anchor="b">
                    <a:solidFill>
                      <a:schemeClr val="bg1"/>
                    </a:solidFill>
                  </a:tcPr>
                </a:tc>
                <a:extLst>
                  <a:ext uri="{0D108BD9-81ED-4DB2-BD59-A6C34878D82A}">
                    <a16:rowId xmlns="" xmlns:a16="http://schemas.microsoft.com/office/drawing/2014/main" val="3625743821"/>
                  </a:ext>
                </a:extLst>
              </a:tr>
              <a:tr h="207502">
                <a:tc gridSpan="2">
                  <a:txBody>
                    <a:bodyPr/>
                    <a:lstStyle/>
                    <a:p>
                      <a:pPr algn="l" fontAlgn="b"/>
                      <a:r>
                        <a:rPr lang="en-GB" sz="1300" u="none" strike="noStrike" kern="1200" dirty="0">
                          <a:solidFill>
                            <a:schemeClr val="tx1"/>
                          </a:solidFill>
                          <a:effectLst/>
                          <a:latin typeface="+mn-lt"/>
                          <a:ea typeface="+mn-ea"/>
                          <a:cs typeface="+mn-cs"/>
                        </a:rPr>
                        <a:t>75-80</a:t>
                      </a: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kern="1200" dirty="0">
                          <a:solidFill>
                            <a:schemeClr val="tx1"/>
                          </a:solidFill>
                          <a:effectLst/>
                          <a:latin typeface="+mn-lt"/>
                          <a:ea typeface="+mn-ea"/>
                          <a:cs typeface="+mn-cs"/>
                        </a:rPr>
                        <a:t>0.907</a:t>
                      </a:r>
                    </a:p>
                  </a:txBody>
                  <a:tcPr marL="9525" marR="9525" marT="9525" marB="0" anchor="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300" u="none" strike="noStrike" dirty="0">
                          <a:effectLst/>
                        </a:rPr>
                        <a:t>&lt;0.001</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0.869</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0.944</a:t>
                      </a:r>
                    </a:p>
                  </a:txBody>
                  <a:tcPr marL="9525" marR="9525" marT="9525" marB="0" anchor="b">
                    <a:solidFill>
                      <a:schemeClr val="bg1"/>
                    </a:solidFill>
                  </a:tcPr>
                </a:tc>
                <a:extLst>
                  <a:ext uri="{0D108BD9-81ED-4DB2-BD59-A6C34878D82A}">
                    <a16:rowId xmlns="" xmlns:a16="http://schemas.microsoft.com/office/drawing/2014/main" val="2421803155"/>
                  </a:ext>
                </a:extLst>
              </a:tr>
              <a:tr h="207502">
                <a:tc gridSpan="2">
                  <a:txBody>
                    <a:bodyPr/>
                    <a:lstStyle/>
                    <a:p>
                      <a:pPr algn="l" fontAlgn="b"/>
                      <a:r>
                        <a:rPr lang="en-GB" sz="1300" u="none" strike="noStrike">
                          <a:effectLst/>
                        </a:rPr>
                        <a:t>80+ years</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kern="1200" dirty="0">
                          <a:solidFill>
                            <a:schemeClr val="tx1"/>
                          </a:solidFill>
                          <a:effectLst/>
                          <a:latin typeface="+mn-lt"/>
                          <a:ea typeface="+mn-ea"/>
                          <a:cs typeface="+mn-cs"/>
                        </a:rPr>
                        <a:t>0.946</a:t>
                      </a:r>
                    </a:p>
                  </a:txBody>
                  <a:tcPr marL="9525" marR="9525" marT="9525" marB="0" anchor="b">
                    <a:solidFill>
                      <a:schemeClr val="bg1"/>
                    </a:solidFill>
                  </a:tcPr>
                </a:tc>
                <a:tc>
                  <a:txBody>
                    <a:bodyPr/>
                    <a:lstStyle/>
                    <a:p>
                      <a:pPr algn="ctr" fontAlgn="b"/>
                      <a:r>
                        <a:rPr lang="en-GB" sz="1300" b="0" i="0" u="none" strike="noStrike" dirty="0">
                          <a:solidFill>
                            <a:schemeClr val="tx1"/>
                          </a:solidFill>
                          <a:effectLst/>
                          <a:latin typeface="+mn-lt"/>
                        </a:rPr>
                        <a:t>&lt;0.001</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0.908</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0.984</a:t>
                      </a:r>
                    </a:p>
                  </a:txBody>
                  <a:tcPr marL="9525" marR="9525" marT="9525" marB="0" anchor="b">
                    <a:solidFill>
                      <a:schemeClr val="bg1"/>
                    </a:solidFill>
                  </a:tcPr>
                </a:tc>
                <a:extLst>
                  <a:ext uri="{0D108BD9-81ED-4DB2-BD59-A6C34878D82A}">
                    <a16:rowId xmlns="" xmlns:a16="http://schemas.microsoft.com/office/drawing/2014/main" val="1649984867"/>
                  </a:ext>
                </a:extLst>
              </a:tr>
              <a:tr h="207502">
                <a:tc gridSpan="2">
                  <a:txBody>
                    <a:bodyPr/>
                    <a:lstStyle/>
                    <a:p>
                      <a:pPr algn="l" fontAlgn="b"/>
                      <a:r>
                        <a:rPr lang="en-GB" sz="1300" b="1" u="none" strike="noStrike" dirty="0">
                          <a:effectLst/>
                        </a:rPr>
                        <a:t>Health (Ref</a:t>
                      </a:r>
                      <a:r>
                        <a:rPr lang="en-GB" sz="1300" b="1" u="none" strike="noStrike" baseline="0" dirty="0">
                          <a:effectLst/>
                        </a:rPr>
                        <a:t> </a:t>
                      </a:r>
                      <a:r>
                        <a:rPr lang="en-GB" sz="1300" b="1" u="none" strike="noStrike" baseline="0" dirty="0" err="1">
                          <a:effectLst/>
                        </a:rPr>
                        <a:t>V.bad</a:t>
                      </a:r>
                      <a:r>
                        <a:rPr lang="en-GB" sz="1300" b="1" u="none" strike="noStrike" baseline="0" dirty="0">
                          <a:effectLst/>
                        </a:rPr>
                        <a:t>)</a:t>
                      </a:r>
                      <a:endParaRPr lang="en-GB" sz="1300" b="1"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2774999805"/>
                  </a:ext>
                </a:extLst>
              </a:tr>
              <a:tr h="207502">
                <a:tc gridSpan="2">
                  <a:txBody>
                    <a:bodyPr/>
                    <a:lstStyle/>
                    <a:p>
                      <a:pPr algn="l" fontAlgn="b"/>
                      <a:r>
                        <a:rPr lang="en-GB" sz="1300" u="none" strike="noStrike" dirty="0">
                          <a:effectLst/>
                        </a:rPr>
                        <a:t>Very </a:t>
                      </a:r>
                      <a:r>
                        <a:rPr lang="en-GB" sz="1300" u="none" strike="noStrike" dirty="0" smtClean="0">
                          <a:effectLst/>
                        </a:rPr>
                        <a:t>Good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effectLst/>
                        </a:rPr>
                        <a:t>3.051</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2.993</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3.110</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2583125276"/>
                  </a:ext>
                </a:extLst>
              </a:tr>
              <a:tr h="207502">
                <a:tc gridSpan="2">
                  <a:txBody>
                    <a:bodyPr/>
                    <a:lstStyle/>
                    <a:p>
                      <a:pPr algn="l" fontAlgn="b"/>
                      <a:r>
                        <a:rPr lang="en-GB" sz="1300" u="none" strike="noStrike">
                          <a:effectLst/>
                        </a:rPr>
                        <a:t>Good</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effectLst/>
                        </a:rPr>
                        <a:t>2.616</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2.559</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2.674</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984774490"/>
                  </a:ext>
                </a:extLst>
              </a:tr>
              <a:tr h="207502">
                <a:tc gridSpan="2">
                  <a:txBody>
                    <a:bodyPr/>
                    <a:lstStyle/>
                    <a:p>
                      <a:pPr algn="l" fontAlgn="b"/>
                      <a:r>
                        <a:rPr lang="en-GB" sz="1300" u="none" strike="noStrike" dirty="0">
                          <a:effectLst/>
                        </a:rPr>
                        <a:t>Fair</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effectLst/>
                        </a:rPr>
                        <a:t>1.992</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1.933</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2.050</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936756077"/>
                  </a:ext>
                </a:extLst>
              </a:tr>
              <a:tr h="207502">
                <a:tc gridSpan="2">
                  <a:txBody>
                    <a:bodyPr/>
                    <a:lstStyle/>
                    <a:p>
                      <a:pPr algn="l" fontAlgn="b"/>
                      <a:r>
                        <a:rPr lang="en-GB" sz="1300" u="none" strike="noStrike">
                          <a:effectLst/>
                        </a:rPr>
                        <a:t>Bad</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effectLst/>
                        </a:rPr>
                        <a:t>0.963</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0.900</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1.026</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1656868302"/>
                  </a:ext>
                </a:extLst>
              </a:tr>
              <a:tr h="207502">
                <a:tc>
                  <a:txBody>
                    <a:bodyPr/>
                    <a:lstStyle/>
                    <a:p>
                      <a:pPr algn="l" fontAlgn="b"/>
                      <a:r>
                        <a:rPr lang="en-GB" sz="1300" b="1" u="none" strike="noStrike" dirty="0">
                          <a:effectLst/>
                        </a:rPr>
                        <a:t>Marital Status (Ref Single)</a:t>
                      </a:r>
                      <a:endParaRPr lang="en-GB" sz="1300" b="1"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gridSpan="4">
                  <a:txBody>
                    <a:bodyPr/>
                    <a:lstStyle/>
                    <a:p>
                      <a:pPr algn="l" fontAlgn="b"/>
                      <a:endParaRPr lang="en-GB" sz="1300" b="1"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3504151518"/>
                  </a:ext>
                </a:extLst>
              </a:tr>
              <a:tr h="207502">
                <a:tc gridSpan="2">
                  <a:txBody>
                    <a:bodyPr/>
                    <a:lstStyle/>
                    <a:p>
                      <a:pPr algn="l" fontAlgn="b"/>
                      <a:r>
                        <a:rPr lang="en-GB" sz="1300" u="none" strike="noStrike" dirty="0">
                          <a:effectLst/>
                        </a:rPr>
                        <a:t>Married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effectLst/>
                        </a:rPr>
                        <a:t>0.566</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0.535</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0.596</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3799359790"/>
                  </a:ext>
                </a:extLst>
              </a:tr>
              <a:tr h="207502">
                <a:tc gridSpan="2">
                  <a:txBody>
                    <a:bodyPr/>
                    <a:lstStyle/>
                    <a:p>
                      <a:pPr algn="l" fontAlgn="b"/>
                      <a:r>
                        <a:rPr lang="en-GB" sz="1300" u="none" strike="noStrike">
                          <a:effectLst/>
                        </a:rPr>
                        <a:t>Separated (married)</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effectLst/>
                        </a:rPr>
                        <a:t>-0.238</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-0.294</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-0.181</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455550349"/>
                  </a:ext>
                </a:extLst>
              </a:tr>
              <a:tr h="207502">
                <a:tc gridSpan="2">
                  <a:txBody>
                    <a:bodyPr/>
                    <a:lstStyle/>
                    <a:p>
                      <a:pPr algn="l" fontAlgn="b"/>
                      <a:r>
                        <a:rPr lang="en-GB" sz="1300" u="none" strike="noStrike" dirty="0">
                          <a:solidFill>
                            <a:schemeClr val="bg1">
                              <a:lumMod val="50000"/>
                            </a:schemeClr>
                          </a:solidFill>
                          <a:effectLst/>
                        </a:rPr>
                        <a:t>Divorced</a:t>
                      </a:r>
                      <a:endParaRPr lang="en-GB" sz="1300" b="0" i="0" u="none" strike="noStrike" dirty="0">
                        <a:solidFill>
                          <a:schemeClr val="bg1">
                            <a:lumMod val="50000"/>
                          </a:schemeClr>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solidFill>
                            <a:schemeClr val="bg1">
                              <a:lumMod val="50000"/>
                            </a:schemeClr>
                          </a:solidFill>
                          <a:effectLst/>
                        </a:rPr>
                        <a:t>-0.001</a:t>
                      </a:r>
                      <a:endParaRPr lang="en-GB" sz="1300" b="0" i="0" u="none" strike="noStrike" dirty="0">
                        <a:solidFill>
                          <a:schemeClr val="bg1">
                            <a:lumMod val="50000"/>
                          </a:schemeClr>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solidFill>
                            <a:schemeClr val="bg1">
                              <a:lumMod val="50000"/>
                            </a:schemeClr>
                          </a:solidFill>
                          <a:effectLst/>
                        </a:rPr>
                        <a:t>0.94</a:t>
                      </a:r>
                      <a:endParaRPr lang="en-GB" sz="1300" b="0" i="0" u="none" strike="noStrike" dirty="0">
                        <a:solidFill>
                          <a:schemeClr val="bg1">
                            <a:lumMod val="50000"/>
                          </a:schemeClr>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solidFill>
                            <a:schemeClr val="bg1">
                              <a:lumMod val="50000"/>
                            </a:schemeClr>
                          </a:solidFill>
                          <a:effectLst/>
                        </a:rPr>
                        <a:t>-0.037</a:t>
                      </a:r>
                      <a:endParaRPr lang="en-GB" sz="1300" b="0" i="0" u="none" strike="noStrike" dirty="0">
                        <a:solidFill>
                          <a:schemeClr val="bg1">
                            <a:lumMod val="50000"/>
                          </a:schemeClr>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solidFill>
                            <a:schemeClr val="bg1">
                              <a:lumMod val="50000"/>
                            </a:schemeClr>
                          </a:solidFill>
                          <a:effectLst/>
                        </a:rPr>
                        <a:t>0.034</a:t>
                      </a:r>
                      <a:endParaRPr lang="en-GB" sz="1300" b="0" i="0" u="none" strike="noStrike" dirty="0">
                        <a:solidFill>
                          <a:schemeClr val="bg1">
                            <a:lumMod val="50000"/>
                          </a:schemeClr>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3584906367"/>
                  </a:ext>
                </a:extLst>
              </a:tr>
              <a:tr h="207502">
                <a:tc gridSpan="2">
                  <a:txBody>
                    <a:bodyPr/>
                    <a:lstStyle/>
                    <a:p>
                      <a:pPr algn="l" fontAlgn="b"/>
                      <a:r>
                        <a:rPr lang="en-GB" sz="1300" u="none" strike="noStrike" dirty="0">
                          <a:effectLst/>
                        </a:rPr>
                        <a:t>Widowed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effectLst/>
                        </a:rPr>
                        <a:t>-0.055</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0.004</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-0.092</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-0.017</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1853897637"/>
                  </a:ext>
                </a:extLst>
              </a:tr>
              <a:tr h="207502">
                <a:tc gridSpan="2">
                  <a:txBody>
                    <a:bodyPr/>
                    <a:lstStyle/>
                    <a:p>
                      <a:pPr algn="l" fontAlgn="b"/>
                      <a:r>
                        <a:rPr lang="en-GB" sz="1300" u="none" strike="noStrike">
                          <a:effectLst/>
                        </a:rPr>
                        <a:t>Civil Partner</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effectLst/>
                        </a:rPr>
                        <a:t>0.701</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a:effectLst/>
                        </a:rPr>
                        <a:t>&lt;0.001</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0.504</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0.898</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4293902220"/>
                  </a:ext>
                </a:extLst>
              </a:tr>
              <a:tr h="207502">
                <a:tc gridSpan="2">
                  <a:txBody>
                    <a:bodyPr/>
                    <a:lstStyle/>
                    <a:p>
                      <a:pPr algn="l" fontAlgn="b">
                        <a:spcBef>
                          <a:spcPts val="1200"/>
                        </a:spcBef>
                      </a:pP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r>
              <a:tr h="207502">
                <a:tc gridSpan="2">
                  <a:txBody>
                    <a:bodyPr/>
                    <a:lstStyle/>
                    <a:p>
                      <a:pPr algn="l" fontAlgn="b">
                        <a:spcBef>
                          <a:spcPts val="1200"/>
                        </a:spcBef>
                      </a:pPr>
                      <a:r>
                        <a:rPr lang="en-GB" sz="1300" u="none" strike="noStrike" dirty="0">
                          <a:effectLst/>
                        </a:rPr>
                        <a:t>Constant</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endParaRPr lang="en-GB"/>
                    </a:p>
                  </a:txBody>
                  <a:tcPr/>
                </a:tc>
                <a:tc>
                  <a:txBody>
                    <a:bodyPr/>
                    <a:lstStyle/>
                    <a:p>
                      <a:pPr algn="ctr" fontAlgn="b"/>
                      <a:r>
                        <a:rPr lang="en-GB" sz="1300" u="none" strike="noStrike" dirty="0">
                          <a:effectLst/>
                        </a:rPr>
                        <a:t>5.315</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&lt;0.001</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5.246</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dirty="0">
                          <a:effectLst/>
                        </a:rPr>
                        <a:t>5.384</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2618384929"/>
                  </a:ext>
                </a:extLst>
              </a:tr>
            </a:tbl>
          </a:graphicData>
        </a:graphic>
      </p:graphicFrame>
    </p:spTree>
    <p:extLst>
      <p:ext uri="{BB962C8B-B14F-4D97-AF65-F5344CB8AC3E}">
        <p14:creationId xmlns:p14="http://schemas.microsoft.com/office/powerpoint/2010/main" val="3476000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264" r="16264"/>
          <a:stretch>
            <a:fillRect/>
          </a:stretch>
        </p:blipFill>
        <p:spPr/>
      </p:pic>
      <p:sp>
        <p:nvSpPr>
          <p:cNvPr id="3" name="Title 2"/>
          <p:cNvSpPr>
            <a:spLocks noGrp="1"/>
          </p:cNvSpPr>
          <p:nvPr>
            <p:ph type="title"/>
          </p:nvPr>
        </p:nvSpPr>
        <p:spPr/>
        <p:txBody>
          <a:bodyPr/>
          <a:lstStyle/>
          <a:p>
            <a:r>
              <a:rPr lang="en-GB" dirty="0"/>
              <a:t>Healthy Ageing In Scotland (HAGIS)</a:t>
            </a:r>
          </a:p>
        </p:txBody>
      </p:sp>
      <p:sp>
        <p:nvSpPr>
          <p:cNvPr id="4" name="Content Placeholder 3"/>
          <p:cNvSpPr>
            <a:spLocks noGrp="1"/>
          </p:cNvSpPr>
          <p:nvPr>
            <p:ph idx="1"/>
          </p:nvPr>
        </p:nvSpPr>
        <p:spPr>
          <a:xfrm>
            <a:off x="1043896" y="2370220"/>
            <a:ext cx="2088000" cy="2001729"/>
          </a:xfrm>
        </p:spPr>
        <p:txBody>
          <a:bodyPr/>
          <a:lstStyle/>
          <a:p>
            <a:r>
              <a:rPr lang="en-GB" dirty="0"/>
              <a:t>Scotland first comprehensive study of ageing </a:t>
            </a:r>
          </a:p>
          <a:p>
            <a:endParaRPr lang="en-GB" dirty="0"/>
          </a:p>
          <a:p>
            <a:r>
              <a:rPr lang="en-GB" dirty="0"/>
              <a:t>Similar survey questions to other global ageing studies</a:t>
            </a:r>
          </a:p>
          <a:p>
            <a:endParaRPr lang="en-GB" dirty="0"/>
          </a:p>
          <a:p>
            <a:r>
              <a:rPr lang="en-GB" dirty="0"/>
              <a:t>Pilot study in progress</a:t>
            </a:r>
          </a:p>
          <a:p>
            <a:endParaRPr lang="en-GB" dirty="0"/>
          </a:p>
        </p:txBody>
      </p:sp>
    </p:spTree>
    <p:extLst>
      <p:ext uri="{BB962C8B-B14F-4D97-AF65-F5344CB8AC3E}">
        <p14:creationId xmlns:p14="http://schemas.microsoft.com/office/powerpoint/2010/main" val="554290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48" y="660890"/>
            <a:ext cx="4502510" cy="999000"/>
          </a:xfrm>
        </p:spPr>
        <p:txBody>
          <a:bodyPr/>
          <a:lstStyle/>
          <a:p>
            <a:r>
              <a:rPr lang="en-GB" dirty="0"/>
              <a:t>HAGIS Sample Characteristics</a:t>
            </a:r>
          </a:p>
        </p:txBody>
      </p:sp>
      <p:sp>
        <p:nvSpPr>
          <p:cNvPr id="3" name="Content Placeholder 2"/>
          <p:cNvSpPr>
            <a:spLocks noGrp="1"/>
          </p:cNvSpPr>
          <p:nvPr>
            <p:ph idx="1"/>
          </p:nvPr>
        </p:nvSpPr>
        <p:spPr>
          <a:xfrm>
            <a:off x="1044047" y="1698998"/>
            <a:ext cx="2565427" cy="2772000"/>
          </a:xfrm>
        </p:spPr>
        <p:txBody>
          <a:bodyPr/>
          <a:lstStyle/>
          <a:p>
            <a:r>
              <a:rPr lang="en-GB" dirty="0"/>
              <a:t>Questionnaire</a:t>
            </a:r>
          </a:p>
          <a:p>
            <a:pPr marL="171450" indent="-171450">
              <a:buFont typeface="Arial" panose="020B0604020202020204" pitchFamily="34" charset="0"/>
              <a:buChar char="•"/>
            </a:pPr>
            <a:r>
              <a:rPr lang="en-GB" dirty="0"/>
              <a:t>Face-to-face interview (n=1057)</a:t>
            </a:r>
          </a:p>
          <a:p>
            <a:pPr marL="171450" indent="-171450">
              <a:buFont typeface="Arial" panose="020B0604020202020204" pitchFamily="34" charset="0"/>
              <a:buChar char="•"/>
            </a:pPr>
            <a:r>
              <a:rPr lang="en-GB" dirty="0"/>
              <a:t>Self Completion (n=705)</a:t>
            </a:r>
          </a:p>
          <a:p>
            <a:endParaRPr lang="en-GB" dirty="0"/>
          </a:p>
          <a:p>
            <a:r>
              <a:rPr lang="en-GB" dirty="0"/>
              <a:t>Sex</a:t>
            </a:r>
          </a:p>
          <a:p>
            <a:pPr marL="171450" indent="-171450">
              <a:buFont typeface="Arial" panose="020B0604020202020204" pitchFamily="34" charset="0"/>
              <a:buChar char="•"/>
            </a:pPr>
            <a:r>
              <a:rPr lang="en-GB" dirty="0"/>
              <a:t>Men 	460 (44%)</a:t>
            </a:r>
          </a:p>
          <a:p>
            <a:pPr marL="171450" indent="-171450">
              <a:buFont typeface="Arial" panose="020B0604020202020204" pitchFamily="34" charset="0"/>
              <a:buChar char="•"/>
            </a:pPr>
            <a:r>
              <a:rPr lang="en-GB" dirty="0"/>
              <a:t>Women 	595 (56</a:t>
            </a:r>
            <a:r>
              <a:rPr lang="en-GB" dirty="0" smtClean="0"/>
              <a: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Preliminary Data</a:t>
            </a:r>
            <a:endParaRPr lang="en-GB" dirty="0"/>
          </a:p>
          <a:p>
            <a:endParaRPr lang="en-GB" dirty="0"/>
          </a:p>
          <a:p>
            <a:endParaRPr lang="en-GB" dirty="0"/>
          </a:p>
          <a:p>
            <a:endParaRPr lang="en-GB" dirty="0"/>
          </a:p>
          <a:p>
            <a:endParaRPr lang="en-GB" dirty="0"/>
          </a:p>
        </p:txBody>
      </p:sp>
      <p:graphicFrame>
        <p:nvGraphicFramePr>
          <p:cNvPr id="8" name="Content Placeholder 7"/>
          <p:cNvGraphicFramePr>
            <a:graphicFrameLocks/>
          </p:cNvGraphicFramePr>
          <p:nvPr>
            <p:extLst>
              <p:ext uri="{D42A27DB-BD31-4B8C-83A1-F6EECF244321}">
                <p14:modId xmlns:p14="http://schemas.microsoft.com/office/powerpoint/2010/main" val="4113604005"/>
              </p:ext>
            </p:extLst>
          </p:nvPr>
        </p:nvGraphicFramePr>
        <p:xfrm>
          <a:off x="3826041" y="1659890"/>
          <a:ext cx="5040000" cy="26280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748" y="331466"/>
            <a:ext cx="1551256" cy="835598"/>
          </a:xfrm>
          <a:prstGeom prst="rect">
            <a:avLst/>
          </a:prstGeom>
        </p:spPr>
      </p:pic>
    </p:spTree>
    <p:extLst>
      <p:ext uri="{BB962C8B-B14F-4D97-AF65-F5344CB8AC3E}">
        <p14:creationId xmlns:p14="http://schemas.microsoft.com/office/powerpoint/2010/main" val="927967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48" y="660890"/>
            <a:ext cx="4502510" cy="999000"/>
          </a:xfrm>
        </p:spPr>
        <p:txBody>
          <a:bodyPr/>
          <a:lstStyle/>
          <a:p>
            <a:r>
              <a:rPr lang="en-GB" dirty="0"/>
              <a:t>HAGIS Sample Characteristics</a:t>
            </a:r>
          </a:p>
        </p:txBody>
      </p:sp>
      <p:sp>
        <p:nvSpPr>
          <p:cNvPr id="3" name="Content Placeholder 2"/>
          <p:cNvSpPr>
            <a:spLocks noGrp="1"/>
          </p:cNvSpPr>
          <p:nvPr>
            <p:ph idx="1"/>
          </p:nvPr>
        </p:nvSpPr>
        <p:spPr>
          <a:xfrm>
            <a:off x="1044047" y="1698998"/>
            <a:ext cx="2565427" cy="2772000"/>
          </a:xfrm>
        </p:spPr>
        <p:txBody>
          <a:bodyPr/>
          <a:lstStyle/>
          <a:p>
            <a:r>
              <a:rPr lang="en-GB" dirty="0"/>
              <a:t>Questionnaire</a:t>
            </a:r>
          </a:p>
          <a:p>
            <a:pPr marL="171450" indent="-171450">
              <a:buFont typeface="Arial" panose="020B0604020202020204" pitchFamily="34" charset="0"/>
              <a:buChar char="•"/>
            </a:pPr>
            <a:r>
              <a:rPr lang="en-GB" dirty="0"/>
              <a:t>Face-to-face interview (n=1057)</a:t>
            </a:r>
          </a:p>
          <a:p>
            <a:pPr marL="171450" indent="-171450">
              <a:buFont typeface="Arial" panose="020B0604020202020204" pitchFamily="34" charset="0"/>
              <a:buChar char="•"/>
            </a:pPr>
            <a:r>
              <a:rPr lang="en-GB" dirty="0"/>
              <a:t>Self Completion (n=705)</a:t>
            </a:r>
          </a:p>
          <a:p>
            <a:endParaRPr lang="en-GB" dirty="0"/>
          </a:p>
          <a:p>
            <a:r>
              <a:rPr lang="en-GB" dirty="0"/>
              <a:t>Sex</a:t>
            </a:r>
          </a:p>
          <a:p>
            <a:pPr marL="171450" indent="-171450">
              <a:buFont typeface="Arial" panose="020B0604020202020204" pitchFamily="34" charset="0"/>
              <a:buChar char="•"/>
            </a:pPr>
            <a:r>
              <a:rPr lang="en-GB" dirty="0"/>
              <a:t>Men 	460 (44%)</a:t>
            </a:r>
          </a:p>
          <a:p>
            <a:pPr marL="171450" indent="-171450">
              <a:buFont typeface="Arial" panose="020B0604020202020204" pitchFamily="34" charset="0"/>
              <a:buChar char="•"/>
            </a:pPr>
            <a:r>
              <a:rPr lang="en-GB" dirty="0"/>
              <a:t>Women 	595 (56%)</a:t>
            </a:r>
          </a:p>
          <a:p>
            <a:endParaRPr lang="en-GB" dirty="0"/>
          </a:p>
          <a:p>
            <a:endParaRPr lang="en-GB" dirty="0"/>
          </a:p>
          <a:p>
            <a:endParaRPr lang="en-GB" dirty="0"/>
          </a:p>
          <a:p>
            <a:endParaRPr lang="en-GB" dirty="0"/>
          </a:p>
        </p:txBody>
      </p:sp>
      <p:graphicFrame>
        <p:nvGraphicFramePr>
          <p:cNvPr id="5" name="Content Placeholder 7"/>
          <p:cNvGraphicFramePr>
            <a:graphicFrameLocks/>
          </p:cNvGraphicFramePr>
          <p:nvPr>
            <p:extLst>
              <p:ext uri="{D42A27DB-BD31-4B8C-83A1-F6EECF244321}">
                <p14:modId xmlns:p14="http://schemas.microsoft.com/office/powerpoint/2010/main" val="53113106"/>
              </p:ext>
            </p:extLst>
          </p:nvPr>
        </p:nvGraphicFramePr>
        <p:xfrm>
          <a:off x="3898230" y="1659890"/>
          <a:ext cx="5040000" cy="2628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748" y="331466"/>
            <a:ext cx="1551256" cy="835598"/>
          </a:xfrm>
          <a:prstGeom prst="rect">
            <a:avLst/>
          </a:prstGeom>
        </p:spPr>
      </p:pic>
    </p:spTree>
    <p:extLst>
      <p:ext uri="{BB962C8B-B14F-4D97-AF65-F5344CB8AC3E}">
        <p14:creationId xmlns:p14="http://schemas.microsoft.com/office/powerpoint/2010/main" val="915677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48" y="660890"/>
            <a:ext cx="4502510" cy="999000"/>
          </a:xfrm>
        </p:spPr>
        <p:txBody>
          <a:bodyPr/>
          <a:lstStyle/>
          <a:p>
            <a:r>
              <a:rPr lang="en-GB" dirty="0"/>
              <a:t>HAGIS Sample Characteristics</a:t>
            </a:r>
          </a:p>
        </p:txBody>
      </p:sp>
      <p:sp>
        <p:nvSpPr>
          <p:cNvPr id="3" name="Content Placeholder 2"/>
          <p:cNvSpPr>
            <a:spLocks noGrp="1"/>
          </p:cNvSpPr>
          <p:nvPr>
            <p:ph idx="1"/>
          </p:nvPr>
        </p:nvSpPr>
        <p:spPr>
          <a:xfrm>
            <a:off x="1044047" y="1698998"/>
            <a:ext cx="2565427" cy="2772000"/>
          </a:xfrm>
        </p:spPr>
        <p:txBody>
          <a:bodyPr/>
          <a:lstStyle/>
          <a:p>
            <a:r>
              <a:rPr lang="en-GB" dirty="0"/>
              <a:t>Questionnaire</a:t>
            </a:r>
          </a:p>
          <a:p>
            <a:pPr marL="171450" indent="-171450">
              <a:buFont typeface="Arial" panose="020B0604020202020204" pitchFamily="34" charset="0"/>
              <a:buChar char="•"/>
            </a:pPr>
            <a:r>
              <a:rPr lang="en-GB" dirty="0"/>
              <a:t>Face-to-face interview (n=1057)</a:t>
            </a:r>
          </a:p>
          <a:p>
            <a:pPr marL="171450" indent="-171450">
              <a:buFont typeface="Arial" panose="020B0604020202020204" pitchFamily="34" charset="0"/>
              <a:buChar char="•"/>
            </a:pPr>
            <a:r>
              <a:rPr lang="en-GB" dirty="0"/>
              <a:t>Self Completion (n=705)</a:t>
            </a:r>
          </a:p>
          <a:p>
            <a:endParaRPr lang="en-GB" dirty="0"/>
          </a:p>
          <a:p>
            <a:r>
              <a:rPr lang="en-GB" dirty="0"/>
              <a:t>Sex</a:t>
            </a:r>
          </a:p>
          <a:p>
            <a:pPr marL="171450" indent="-171450">
              <a:buFont typeface="Arial" panose="020B0604020202020204" pitchFamily="34" charset="0"/>
              <a:buChar char="•"/>
            </a:pPr>
            <a:r>
              <a:rPr lang="en-GB" dirty="0"/>
              <a:t>Men 	460 (44%)</a:t>
            </a:r>
          </a:p>
          <a:p>
            <a:pPr marL="171450" indent="-171450">
              <a:buFont typeface="Arial" panose="020B0604020202020204" pitchFamily="34" charset="0"/>
              <a:buChar char="•"/>
            </a:pPr>
            <a:r>
              <a:rPr lang="en-GB" dirty="0"/>
              <a:t>Women 	595 (56%)</a:t>
            </a:r>
          </a:p>
          <a:p>
            <a:endParaRPr lang="en-GB" dirty="0"/>
          </a:p>
          <a:p>
            <a:endParaRPr lang="en-GB" dirty="0"/>
          </a:p>
          <a:p>
            <a:endParaRPr lang="en-GB" dirty="0"/>
          </a:p>
          <a:p>
            <a:endParaRPr lang="en-GB" dirty="0"/>
          </a:p>
        </p:txBody>
      </p:sp>
      <p:graphicFrame>
        <p:nvGraphicFramePr>
          <p:cNvPr id="6" name="Content Placeholder 7"/>
          <p:cNvGraphicFramePr>
            <a:graphicFrameLocks/>
          </p:cNvGraphicFramePr>
          <p:nvPr>
            <p:extLst>
              <p:ext uri="{D42A27DB-BD31-4B8C-83A1-F6EECF244321}">
                <p14:modId xmlns:p14="http://schemas.microsoft.com/office/powerpoint/2010/main" val="2933111017"/>
              </p:ext>
            </p:extLst>
          </p:nvPr>
        </p:nvGraphicFramePr>
        <p:xfrm>
          <a:off x="3609474" y="1698998"/>
          <a:ext cx="5040000" cy="262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242885" y="1270225"/>
            <a:ext cx="1773178" cy="307777"/>
          </a:xfrm>
          <a:prstGeom prst="rect">
            <a:avLst/>
          </a:prstGeom>
          <a:noFill/>
        </p:spPr>
        <p:txBody>
          <a:bodyPr wrap="none" rtlCol="0">
            <a:spAutoFit/>
          </a:bodyPr>
          <a:lstStyle/>
          <a:p>
            <a:r>
              <a:rPr lang="en-GB" sz="1400" b="1" dirty="0">
                <a:solidFill>
                  <a:schemeClr val="bg1">
                    <a:lumMod val="50000"/>
                  </a:schemeClr>
                </a:solidFill>
              </a:rPr>
              <a:t>Subjective Health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748" y="331466"/>
            <a:ext cx="1551256" cy="835598"/>
          </a:xfrm>
          <a:prstGeom prst="rect">
            <a:avLst/>
          </a:prstGeom>
        </p:spPr>
      </p:pic>
    </p:spTree>
    <p:extLst>
      <p:ext uri="{BB962C8B-B14F-4D97-AF65-F5344CB8AC3E}">
        <p14:creationId xmlns:p14="http://schemas.microsoft.com/office/powerpoint/2010/main" val="2933810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DAC28E-DB8C-4875-BF90-8077BAE89162}"/>
              </a:ext>
            </a:extLst>
          </p:cNvPr>
          <p:cNvSpPr>
            <a:spLocks noGrp="1"/>
          </p:cNvSpPr>
          <p:nvPr>
            <p:ph type="title"/>
          </p:nvPr>
        </p:nvSpPr>
        <p:spPr/>
        <p:txBody>
          <a:bodyPr/>
          <a:lstStyle/>
          <a:p>
            <a:r>
              <a:rPr lang="en-GB" dirty="0"/>
              <a:t>Wellbeing in Scotland (HAGIS, 2017)</a:t>
            </a:r>
          </a:p>
        </p:txBody>
      </p:sp>
      <p:sp>
        <p:nvSpPr>
          <p:cNvPr id="3" name="Content Placeholder 2">
            <a:extLst>
              <a:ext uri="{FF2B5EF4-FFF2-40B4-BE49-F238E27FC236}">
                <a16:creationId xmlns="" xmlns:a16="http://schemas.microsoft.com/office/drawing/2014/main" id="{4E5D25E7-E072-4CCF-9085-61CC0CA45675}"/>
              </a:ext>
            </a:extLst>
          </p:cNvPr>
          <p:cNvSpPr>
            <a:spLocks noGrp="1"/>
          </p:cNvSpPr>
          <p:nvPr>
            <p:ph idx="1"/>
          </p:nvPr>
        </p:nvSpPr>
        <p:spPr/>
        <p:txBody>
          <a:bodyPr/>
          <a:lstStyle/>
          <a:p>
            <a:pPr marL="285750" indent="-285750">
              <a:buFont typeface="Arial" panose="020B0604020202020204" pitchFamily="34" charset="0"/>
              <a:buChar char="•"/>
            </a:pPr>
            <a:r>
              <a:rPr lang="en-GB" sz="1400" dirty="0"/>
              <a:t>Mean Life Satisfaction is higher in older age groups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Mean life satisfaction is higher in Scotland than rest of UK</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lvl="1" indent="-285750">
              <a:buFont typeface="Arial" panose="020B0604020202020204" pitchFamily="34" charset="0"/>
              <a:buChar char="•"/>
            </a:pPr>
            <a:endParaRPr lang="en-GB" sz="1400" dirty="0"/>
          </a:p>
        </p:txBody>
      </p:sp>
      <p:graphicFrame>
        <p:nvGraphicFramePr>
          <p:cNvPr id="5" name="Picture Placeholder 4">
            <a:extLst>
              <a:ext uri="{FF2B5EF4-FFF2-40B4-BE49-F238E27FC236}">
                <a16:creationId xmlns="" xmlns:a16="http://schemas.microsoft.com/office/drawing/2014/main" id="{B7272C31-1474-4983-A4FC-C9DC42CBF3CF}"/>
              </a:ext>
            </a:extLst>
          </p:cNvPr>
          <p:cNvGraphicFramePr>
            <a:graphicFrameLocks noGrp="1"/>
          </p:cNvGraphicFramePr>
          <p:nvPr>
            <p:ph type="pic" sz="quarter" idx="13"/>
          </p:nvPr>
        </p:nvGraphicFramePr>
        <p:xfrm>
          <a:off x="4611688" y="0"/>
          <a:ext cx="4535487" cy="2808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581011971"/>
              </p:ext>
            </p:extLst>
          </p:nvPr>
        </p:nvGraphicFramePr>
        <p:xfrm>
          <a:off x="4379968" y="-1"/>
          <a:ext cx="4764032" cy="3491345"/>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7164" y="903472"/>
            <a:ext cx="476622" cy="256737"/>
          </a:xfrm>
          <a:prstGeom prst="rect">
            <a:avLst/>
          </a:prstGeom>
        </p:spPr>
      </p:pic>
      <p:sp>
        <p:nvSpPr>
          <p:cNvPr id="8" name="Text Placeholder 4"/>
          <p:cNvSpPr txBox="1">
            <a:spLocks/>
          </p:cNvSpPr>
          <p:nvPr/>
        </p:nvSpPr>
        <p:spPr>
          <a:xfrm>
            <a:off x="5178508" y="3361485"/>
            <a:ext cx="3851193" cy="1377000"/>
          </a:xfrm>
          <a:prstGeom prst="rect">
            <a:avLst/>
          </a:prstGeom>
        </p:spPr>
        <p:txBody>
          <a:bodyPr vert="horz" lIns="0" tIns="0" rIns="0" bIns="0" rtlCol="0">
            <a:noAutofit/>
          </a:bodyPr>
          <a:lstStyle>
            <a:lvl1pPr marL="0" indent="0" algn="l" defTabSz="914400" rtl="0" eaLnBrk="1" latinLnBrk="0" hangingPunct="1">
              <a:lnSpc>
                <a:spcPts val="1600"/>
              </a:lnSpc>
              <a:spcBef>
                <a:spcPts val="0"/>
              </a:spcBef>
              <a:spcAft>
                <a:spcPts val="0"/>
              </a:spcAft>
              <a:buFont typeface="Arial" pitchFamily="34" charset="0"/>
              <a:buNone/>
              <a:defRPr sz="5400" b="0" kern="1200" baseline="-24000">
                <a:solidFill>
                  <a:schemeClr val="bg1"/>
                </a:solidFill>
                <a:latin typeface="FS Maja" panose="02000503050000020004" pitchFamily="2" charset="0"/>
                <a:ea typeface="+mn-ea"/>
                <a:cs typeface="+mn-cs"/>
              </a:defRPr>
            </a:lvl1pPr>
            <a:lvl2pPr marL="216000" indent="0" algn="l" defTabSz="914400" rtl="0" eaLnBrk="1" latinLnBrk="0" hangingPunct="1">
              <a:lnSpc>
                <a:spcPts val="14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2pPr>
            <a:lvl3pPr marL="0" indent="0" algn="r" defTabSz="914400" rtl="0" eaLnBrk="1" latinLnBrk="0" hangingPunct="1">
              <a:lnSpc>
                <a:spcPts val="1600"/>
              </a:lnSpc>
              <a:spcBef>
                <a:spcPts val="0"/>
              </a:spcBef>
              <a:spcAft>
                <a:spcPts val="600"/>
              </a:spcAft>
              <a:buSzPct val="120000"/>
              <a:buFont typeface="Arial" pitchFamily="34" charset="0"/>
              <a:buNone/>
              <a:defRPr sz="5400" kern="1200" baseline="-36000">
                <a:solidFill>
                  <a:schemeClr val="bg1"/>
                </a:solidFill>
                <a:latin typeface="FS Maja" panose="02000503050000020004" pitchFamily="2" charset="0"/>
                <a:ea typeface="+mn-ea"/>
                <a:cs typeface="+mn-cs"/>
              </a:defRPr>
            </a:lvl3pPr>
            <a:lvl4pPr marL="216000" indent="0" algn="l" defTabSz="914400" rtl="0" eaLnBrk="1" latinLnBrk="0" hangingPunct="1">
              <a:lnSpc>
                <a:spcPts val="800"/>
              </a:lnSpc>
              <a:spcBef>
                <a:spcPts val="0"/>
              </a:spcBef>
              <a:spcAft>
                <a:spcPts val="600"/>
              </a:spcAft>
              <a:buFont typeface="Symbol" pitchFamily="18" charset="2"/>
              <a:buNone/>
              <a:defRPr sz="700" b="1" kern="1200">
                <a:solidFill>
                  <a:schemeClr val="bg1"/>
                </a:solidFill>
                <a:latin typeface="FS Maja" panose="02000503050000020004" pitchFamily="2"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sz="3200" dirty="0" smtClean="0"/>
              <a:t>“Overall, how satisfied are you with your life nowadays?”</a:t>
            </a:r>
            <a:br>
              <a:rPr lang="en-GB" sz="3200" dirty="0" smtClean="0"/>
            </a:br>
            <a:endParaRPr lang="en-GB" sz="3200" dirty="0"/>
          </a:p>
        </p:txBody>
      </p:sp>
    </p:spTree>
    <p:extLst>
      <p:ext uri="{BB962C8B-B14F-4D97-AF65-F5344CB8AC3E}">
        <p14:creationId xmlns:p14="http://schemas.microsoft.com/office/powerpoint/2010/main" val="459978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7A5789-AB79-47F3-A736-8A6115EAADE8}"/>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 xmlns:a16="http://schemas.microsoft.com/office/drawing/2014/main" id="{E0416A9A-663B-48AE-9962-1C6482C7068A}"/>
              </a:ext>
            </a:extLst>
          </p:cNvPr>
          <p:cNvSpPr>
            <a:spLocks noGrp="1"/>
          </p:cNvSpPr>
          <p:nvPr>
            <p:ph idx="1"/>
          </p:nvPr>
        </p:nvSpPr>
        <p:spPr/>
        <p:txBody>
          <a:bodyPr/>
          <a:lstStyle/>
          <a:p>
            <a:pPr marL="285750" indent="-285750">
              <a:buFont typeface="Arial" panose="020B0604020202020204" pitchFamily="34" charset="0"/>
              <a:buChar char="•"/>
            </a:pPr>
            <a:r>
              <a:rPr lang="en-GB" dirty="0"/>
              <a:t>Approaches to </a:t>
            </a:r>
            <a:r>
              <a:rPr lang="en-GB" dirty="0" smtClean="0"/>
              <a:t>Wellbeing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Measures of Wellbeing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Wellbeing </a:t>
            </a:r>
            <a:r>
              <a:rPr lang="en-GB" dirty="0"/>
              <a:t>Inequalities in </a:t>
            </a:r>
            <a:r>
              <a:rPr lang="en-GB" dirty="0" smtClean="0"/>
              <a:t>Older People</a:t>
            </a:r>
          </a:p>
          <a:p>
            <a:pPr marL="501750" lvl="2" indent="-285750"/>
            <a:r>
              <a:rPr lang="en-GB" sz="1400" dirty="0" smtClean="0"/>
              <a:t>Annual Population Survey</a:t>
            </a:r>
          </a:p>
          <a:p>
            <a:pPr marL="501750" lvl="2" indent="-285750"/>
            <a:r>
              <a:rPr lang="en-GB" sz="1400" dirty="0" smtClean="0"/>
              <a:t>Healthy Ageing in Scotland (HAGIS)</a:t>
            </a:r>
          </a:p>
          <a:p>
            <a:pPr marL="501750" lvl="2" indent="-285750"/>
            <a:endParaRPr lang="en-GB" sz="1400" dirty="0" smtClean="0"/>
          </a:p>
          <a:p>
            <a:pPr marL="285750" lvl="2" indent="-285750">
              <a:lnSpc>
                <a:spcPts val="2100"/>
              </a:lnSpc>
            </a:pPr>
            <a:r>
              <a:rPr lang="en-GB" sz="1800" dirty="0">
                <a:solidFill>
                  <a:schemeClr val="bg1">
                    <a:lumMod val="50000"/>
                  </a:schemeClr>
                </a:solidFill>
              </a:rPr>
              <a:t>Next Steps</a:t>
            </a:r>
          </a:p>
          <a:p>
            <a:endParaRPr lang="en-GB" dirty="0"/>
          </a:p>
        </p:txBody>
      </p:sp>
    </p:spTree>
    <p:extLst>
      <p:ext uri="{BB962C8B-B14F-4D97-AF65-F5344CB8AC3E}">
        <p14:creationId xmlns:p14="http://schemas.microsoft.com/office/powerpoint/2010/main" val="264379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DAC28E-DB8C-4875-BF90-8077BAE89162}"/>
              </a:ext>
            </a:extLst>
          </p:cNvPr>
          <p:cNvSpPr>
            <a:spLocks noGrp="1"/>
          </p:cNvSpPr>
          <p:nvPr>
            <p:ph type="title"/>
          </p:nvPr>
        </p:nvSpPr>
        <p:spPr/>
        <p:txBody>
          <a:bodyPr/>
          <a:lstStyle/>
          <a:p>
            <a:r>
              <a:rPr lang="en-GB" dirty="0"/>
              <a:t>Wellbeing in the UK (HAGIS, 2017)</a:t>
            </a:r>
          </a:p>
        </p:txBody>
      </p:sp>
      <p:sp>
        <p:nvSpPr>
          <p:cNvPr id="3" name="Content Placeholder 2">
            <a:extLst>
              <a:ext uri="{FF2B5EF4-FFF2-40B4-BE49-F238E27FC236}">
                <a16:creationId xmlns="" xmlns:a16="http://schemas.microsoft.com/office/drawing/2014/main" id="{4E5D25E7-E072-4CCF-9085-61CC0CA45675}"/>
              </a:ext>
            </a:extLst>
          </p:cNvPr>
          <p:cNvSpPr>
            <a:spLocks noGrp="1"/>
          </p:cNvSpPr>
          <p:nvPr>
            <p:ph idx="1"/>
          </p:nvPr>
        </p:nvSpPr>
        <p:spPr/>
        <p:txBody>
          <a:bodyPr/>
          <a:lstStyle/>
          <a:p>
            <a:pPr marL="285750" indent="-285750">
              <a:buFont typeface="Arial" panose="020B0604020202020204" pitchFamily="34" charset="0"/>
              <a:buChar char="•"/>
            </a:pPr>
            <a:r>
              <a:rPr lang="en-GB" sz="1400" dirty="0"/>
              <a:t>People report higher levels of Life Satisfaction with higher levels of self-reported health</a:t>
            </a:r>
          </a:p>
          <a:p>
            <a:pPr marL="285750" lvl="1" indent="-285750">
              <a:buFont typeface="Arial" panose="020B0604020202020204" pitchFamily="34" charset="0"/>
              <a:buChar char="•"/>
            </a:pPr>
            <a:endParaRPr lang="en-GB" sz="1400" dirty="0"/>
          </a:p>
        </p:txBody>
      </p:sp>
      <p:graphicFrame>
        <p:nvGraphicFramePr>
          <p:cNvPr id="5" name="Picture Placeholder 4">
            <a:extLst>
              <a:ext uri="{FF2B5EF4-FFF2-40B4-BE49-F238E27FC236}">
                <a16:creationId xmlns="" xmlns:a16="http://schemas.microsoft.com/office/drawing/2014/main" id="{B7272C31-1474-4983-A4FC-C9DC42CBF3CF}"/>
              </a:ext>
            </a:extLst>
          </p:cNvPr>
          <p:cNvGraphicFramePr>
            <a:graphicFrameLocks noGrp="1"/>
          </p:cNvGraphicFramePr>
          <p:nvPr>
            <p:ph type="pic" sz="quarter" idx="13"/>
            <p:extLst>
              <p:ext uri="{D42A27DB-BD31-4B8C-83A1-F6EECF244321}">
                <p14:modId xmlns:p14="http://schemas.microsoft.com/office/powerpoint/2010/main" val="1759239460"/>
              </p:ext>
            </p:extLst>
          </p:nvPr>
        </p:nvGraphicFramePr>
        <p:xfrm>
          <a:off x="4611688" y="0"/>
          <a:ext cx="4535487" cy="2808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 xmlns:a16="http://schemas.microsoft.com/office/drawing/2014/main" id="{2967816A-B4F5-4688-A781-F5CA90C55673}"/>
              </a:ext>
            </a:extLst>
          </p:cNvPr>
          <p:cNvGraphicFramePr>
            <a:graphicFrameLocks/>
          </p:cNvGraphicFramePr>
          <p:nvPr>
            <p:extLst>
              <p:ext uri="{D42A27DB-BD31-4B8C-83A1-F6EECF244321}">
                <p14:modId xmlns:p14="http://schemas.microsoft.com/office/powerpoint/2010/main" val="1531448913"/>
              </p:ext>
            </p:extLst>
          </p:nvPr>
        </p:nvGraphicFramePr>
        <p:xfrm>
          <a:off x="4350327" y="1"/>
          <a:ext cx="4796847" cy="351905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4"/>
          <p:cNvSpPr txBox="1">
            <a:spLocks/>
          </p:cNvSpPr>
          <p:nvPr/>
        </p:nvSpPr>
        <p:spPr>
          <a:xfrm>
            <a:off x="5178508" y="3361485"/>
            <a:ext cx="3851193" cy="1377000"/>
          </a:xfrm>
          <a:prstGeom prst="rect">
            <a:avLst/>
          </a:prstGeom>
        </p:spPr>
        <p:txBody>
          <a:bodyPr vert="horz" lIns="0" tIns="0" rIns="0" bIns="0" rtlCol="0">
            <a:noAutofit/>
          </a:bodyPr>
          <a:lstStyle>
            <a:lvl1pPr marL="0" indent="0" algn="l" defTabSz="914400" rtl="0" eaLnBrk="1" latinLnBrk="0" hangingPunct="1">
              <a:lnSpc>
                <a:spcPts val="1600"/>
              </a:lnSpc>
              <a:spcBef>
                <a:spcPts val="0"/>
              </a:spcBef>
              <a:spcAft>
                <a:spcPts val="0"/>
              </a:spcAft>
              <a:buFont typeface="Arial" pitchFamily="34" charset="0"/>
              <a:buNone/>
              <a:defRPr sz="5400" b="0" kern="1200" baseline="-24000">
                <a:solidFill>
                  <a:schemeClr val="bg1"/>
                </a:solidFill>
                <a:latin typeface="FS Maja" panose="02000503050000020004" pitchFamily="2" charset="0"/>
                <a:ea typeface="+mn-ea"/>
                <a:cs typeface="+mn-cs"/>
              </a:defRPr>
            </a:lvl1pPr>
            <a:lvl2pPr marL="216000" indent="0" algn="l" defTabSz="914400" rtl="0" eaLnBrk="1" latinLnBrk="0" hangingPunct="1">
              <a:lnSpc>
                <a:spcPts val="14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2pPr>
            <a:lvl3pPr marL="0" indent="0" algn="r" defTabSz="914400" rtl="0" eaLnBrk="1" latinLnBrk="0" hangingPunct="1">
              <a:lnSpc>
                <a:spcPts val="1600"/>
              </a:lnSpc>
              <a:spcBef>
                <a:spcPts val="0"/>
              </a:spcBef>
              <a:spcAft>
                <a:spcPts val="600"/>
              </a:spcAft>
              <a:buSzPct val="120000"/>
              <a:buFont typeface="Arial" pitchFamily="34" charset="0"/>
              <a:buNone/>
              <a:defRPr sz="5400" kern="1200" baseline="-36000">
                <a:solidFill>
                  <a:schemeClr val="bg1"/>
                </a:solidFill>
                <a:latin typeface="FS Maja" panose="02000503050000020004" pitchFamily="2" charset="0"/>
                <a:ea typeface="+mn-ea"/>
                <a:cs typeface="+mn-cs"/>
              </a:defRPr>
            </a:lvl3pPr>
            <a:lvl4pPr marL="216000" indent="0" algn="l" defTabSz="914400" rtl="0" eaLnBrk="1" latinLnBrk="0" hangingPunct="1">
              <a:lnSpc>
                <a:spcPts val="800"/>
              </a:lnSpc>
              <a:spcBef>
                <a:spcPts val="0"/>
              </a:spcBef>
              <a:spcAft>
                <a:spcPts val="600"/>
              </a:spcAft>
              <a:buFont typeface="Symbol" pitchFamily="18" charset="2"/>
              <a:buNone/>
              <a:defRPr sz="700" b="1" kern="1200">
                <a:solidFill>
                  <a:schemeClr val="bg1"/>
                </a:solidFill>
                <a:latin typeface="FS Maja" panose="02000503050000020004" pitchFamily="2"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sz="3200" dirty="0" smtClean="0"/>
              <a:t>“Overall, how satisfied are you with your life nowadays?”</a:t>
            </a:r>
            <a:br>
              <a:rPr lang="en-GB" sz="3200" dirty="0" smtClean="0"/>
            </a:br>
            <a:endParaRPr lang="en-GB" sz="3200" dirty="0"/>
          </a:p>
        </p:txBody>
      </p:sp>
      <p:sp>
        <p:nvSpPr>
          <p:cNvPr id="9" name="TextBox 1"/>
          <p:cNvSpPr txBox="1"/>
          <p:nvPr/>
        </p:nvSpPr>
        <p:spPr>
          <a:xfrm>
            <a:off x="5785667" y="109244"/>
            <a:ext cx="1318437" cy="3098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dirty="0" smtClean="0">
                <a:solidFill>
                  <a:srgbClr val="7030A0"/>
                </a:solidFill>
              </a:rPr>
              <a:t>Self-reported Health</a:t>
            </a:r>
            <a:endParaRPr lang="en-GB" sz="1800" dirty="0">
              <a:solidFill>
                <a:srgbClr val="7030A0"/>
              </a:solidFill>
            </a:endParaRPr>
          </a:p>
        </p:txBody>
      </p:sp>
    </p:spTree>
    <p:extLst>
      <p:ext uri="{BB962C8B-B14F-4D97-AF65-F5344CB8AC3E}">
        <p14:creationId xmlns:p14="http://schemas.microsoft.com/office/powerpoint/2010/main" val="3668782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DAC28E-DB8C-4875-BF90-8077BAE89162}"/>
              </a:ext>
            </a:extLst>
          </p:cNvPr>
          <p:cNvSpPr>
            <a:spLocks noGrp="1"/>
          </p:cNvSpPr>
          <p:nvPr>
            <p:ph type="title"/>
          </p:nvPr>
        </p:nvSpPr>
        <p:spPr/>
        <p:txBody>
          <a:bodyPr/>
          <a:lstStyle/>
          <a:p>
            <a:r>
              <a:rPr lang="en-GB" dirty="0"/>
              <a:t>Wellbeing in Scotland (HAGIS, 2017)</a:t>
            </a:r>
          </a:p>
        </p:txBody>
      </p:sp>
      <p:sp>
        <p:nvSpPr>
          <p:cNvPr id="3" name="Content Placeholder 2">
            <a:extLst>
              <a:ext uri="{FF2B5EF4-FFF2-40B4-BE49-F238E27FC236}">
                <a16:creationId xmlns="" xmlns:a16="http://schemas.microsoft.com/office/drawing/2014/main" id="{4E5D25E7-E072-4CCF-9085-61CC0CA45675}"/>
              </a:ext>
            </a:extLst>
          </p:cNvPr>
          <p:cNvSpPr>
            <a:spLocks noGrp="1"/>
          </p:cNvSpPr>
          <p:nvPr>
            <p:ph idx="1"/>
          </p:nvPr>
        </p:nvSpPr>
        <p:spPr/>
        <p:txBody>
          <a:bodyPr/>
          <a:lstStyle/>
          <a:p>
            <a:pPr marL="285750" indent="-285750">
              <a:buFont typeface="Arial" panose="020B0604020202020204" pitchFamily="34" charset="0"/>
              <a:buChar char="•"/>
            </a:pPr>
            <a:r>
              <a:rPr lang="en-GB" sz="1400" b="0" dirty="0"/>
              <a:t>Mean life satisfaction higher in those in civil partnership or married and lower in those who are divorced or separated</a:t>
            </a:r>
          </a:p>
          <a:p>
            <a:pPr marL="285750" indent="-285750">
              <a:buFont typeface="Arial" panose="020B0604020202020204" pitchFamily="34" charset="0"/>
              <a:buChar char="•"/>
            </a:pPr>
            <a:endParaRPr lang="en-GB" sz="1400" b="0" dirty="0"/>
          </a:p>
          <a:p>
            <a:pPr marL="285750" indent="-285750">
              <a:buFont typeface="Arial" panose="020B0604020202020204" pitchFamily="34" charset="0"/>
              <a:buChar char="•"/>
            </a:pPr>
            <a:r>
              <a:rPr lang="en-GB" sz="1400" b="0" dirty="0"/>
              <a:t>Similar pattern to that found in APS</a:t>
            </a:r>
          </a:p>
          <a:p>
            <a:pPr marL="285750" lvl="1" indent="-285750">
              <a:buFont typeface="Arial" panose="020B0604020202020204" pitchFamily="34" charset="0"/>
              <a:buChar char="•"/>
            </a:pPr>
            <a:endParaRPr lang="en-GB" sz="1400" dirty="0"/>
          </a:p>
        </p:txBody>
      </p:sp>
      <p:graphicFrame>
        <p:nvGraphicFramePr>
          <p:cNvPr id="7" name="Chart 6"/>
          <p:cNvGraphicFramePr>
            <a:graphicFrameLocks/>
          </p:cNvGraphicFramePr>
          <p:nvPr>
            <p:extLst>
              <p:ext uri="{D42A27DB-BD31-4B8C-83A1-F6EECF244321}">
                <p14:modId xmlns:p14="http://schemas.microsoft.com/office/powerpoint/2010/main" val="1345732243"/>
              </p:ext>
            </p:extLst>
          </p:nvPr>
        </p:nvGraphicFramePr>
        <p:xfrm>
          <a:off x="4281055" y="13856"/>
          <a:ext cx="4862945" cy="35190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p:cNvSpPr txBox="1">
            <a:spLocks/>
          </p:cNvSpPr>
          <p:nvPr/>
        </p:nvSpPr>
        <p:spPr>
          <a:xfrm>
            <a:off x="5178508" y="3361485"/>
            <a:ext cx="3851193" cy="1377000"/>
          </a:xfrm>
          <a:prstGeom prst="rect">
            <a:avLst/>
          </a:prstGeom>
        </p:spPr>
        <p:txBody>
          <a:bodyPr vert="horz" lIns="0" tIns="0" rIns="0" bIns="0" rtlCol="0">
            <a:noAutofit/>
          </a:bodyPr>
          <a:lstStyle>
            <a:lvl1pPr marL="0" indent="0" algn="l" defTabSz="914400" rtl="0" eaLnBrk="1" latinLnBrk="0" hangingPunct="1">
              <a:lnSpc>
                <a:spcPts val="1600"/>
              </a:lnSpc>
              <a:spcBef>
                <a:spcPts val="0"/>
              </a:spcBef>
              <a:spcAft>
                <a:spcPts val="0"/>
              </a:spcAft>
              <a:buFont typeface="Arial" pitchFamily="34" charset="0"/>
              <a:buNone/>
              <a:defRPr sz="5400" b="0" kern="1200" baseline="-24000">
                <a:solidFill>
                  <a:schemeClr val="bg1"/>
                </a:solidFill>
                <a:latin typeface="FS Maja" panose="02000503050000020004" pitchFamily="2" charset="0"/>
                <a:ea typeface="+mn-ea"/>
                <a:cs typeface="+mn-cs"/>
              </a:defRPr>
            </a:lvl1pPr>
            <a:lvl2pPr marL="216000" indent="0" algn="l" defTabSz="914400" rtl="0" eaLnBrk="1" latinLnBrk="0" hangingPunct="1">
              <a:lnSpc>
                <a:spcPts val="14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2pPr>
            <a:lvl3pPr marL="0" indent="0" algn="r" defTabSz="914400" rtl="0" eaLnBrk="1" latinLnBrk="0" hangingPunct="1">
              <a:lnSpc>
                <a:spcPts val="1600"/>
              </a:lnSpc>
              <a:spcBef>
                <a:spcPts val="0"/>
              </a:spcBef>
              <a:spcAft>
                <a:spcPts val="600"/>
              </a:spcAft>
              <a:buSzPct val="120000"/>
              <a:buFont typeface="Arial" pitchFamily="34" charset="0"/>
              <a:buNone/>
              <a:defRPr sz="5400" kern="1200" baseline="-36000">
                <a:solidFill>
                  <a:schemeClr val="bg1"/>
                </a:solidFill>
                <a:latin typeface="FS Maja" panose="02000503050000020004" pitchFamily="2" charset="0"/>
                <a:ea typeface="+mn-ea"/>
                <a:cs typeface="+mn-cs"/>
              </a:defRPr>
            </a:lvl3pPr>
            <a:lvl4pPr marL="216000" indent="0" algn="l" defTabSz="914400" rtl="0" eaLnBrk="1" latinLnBrk="0" hangingPunct="1">
              <a:lnSpc>
                <a:spcPts val="800"/>
              </a:lnSpc>
              <a:spcBef>
                <a:spcPts val="0"/>
              </a:spcBef>
              <a:spcAft>
                <a:spcPts val="600"/>
              </a:spcAft>
              <a:buFont typeface="Symbol" pitchFamily="18" charset="2"/>
              <a:buNone/>
              <a:defRPr sz="700" b="1" kern="1200">
                <a:solidFill>
                  <a:schemeClr val="bg1"/>
                </a:solidFill>
                <a:latin typeface="FS Maja" panose="02000503050000020004" pitchFamily="2"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None/>
              <a:defRPr sz="1400" kern="1200">
                <a:solidFill>
                  <a:schemeClr val="bg1"/>
                </a:solidFill>
                <a:latin typeface="FS Maja" panose="0200050305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sz="3200" dirty="0" smtClean="0"/>
              <a:t>“Overall, how satisfied are you with your life nowadays?”</a:t>
            </a:r>
            <a:br>
              <a:rPr lang="en-GB" sz="3200" dirty="0" smtClean="0"/>
            </a:br>
            <a:endParaRPr lang="en-GB" sz="3200" dirty="0"/>
          </a:p>
        </p:txBody>
      </p:sp>
    </p:spTree>
    <p:extLst>
      <p:ext uri="{BB962C8B-B14F-4D97-AF65-F5344CB8AC3E}">
        <p14:creationId xmlns:p14="http://schemas.microsoft.com/office/powerpoint/2010/main" val="2197197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1FFD41-1D81-4278-A81F-774150600BC5}"/>
              </a:ext>
            </a:extLst>
          </p:cNvPr>
          <p:cNvSpPr>
            <a:spLocks noGrp="1"/>
          </p:cNvSpPr>
          <p:nvPr>
            <p:ph type="title"/>
          </p:nvPr>
        </p:nvSpPr>
        <p:spPr>
          <a:xfrm>
            <a:off x="1052549" y="668730"/>
            <a:ext cx="2763800" cy="558491"/>
          </a:xfrm>
        </p:spPr>
        <p:txBody>
          <a:bodyPr/>
          <a:lstStyle/>
          <a:p>
            <a:r>
              <a:rPr lang="en-GB" dirty="0"/>
              <a:t>Wellbeing in Scotland</a:t>
            </a:r>
          </a:p>
        </p:txBody>
      </p:sp>
      <p:sp>
        <p:nvSpPr>
          <p:cNvPr id="3" name="Content Placeholder 2">
            <a:extLst>
              <a:ext uri="{FF2B5EF4-FFF2-40B4-BE49-F238E27FC236}">
                <a16:creationId xmlns="" xmlns:a16="http://schemas.microsoft.com/office/drawing/2014/main" id="{73AB52C1-1D7D-4C35-99B7-334B5DF1714D}"/>
              </a:ext>
            </a:extLst>
          </p:cNvPr>
          <p:cNvSpPr>
            <a:spLocks noGrp="1"/>
          </p:cNvSpPr>
          <p:nvPr>
            <p:ph idx="1"/>
          </p:nvPr>
        </p:nvSpPr>
        <p:spPr>
          <a:xfrm>
            <a:off x="974147" y="1025540"/>
            <a:ext cx="2490751" cy="3546460"/>
          </a:xfrm>
        </p:spPr>
        <p:txBody>
          <a:bodyPr/>
          <a:lstStyle/>
          <a:p>
            <a:pPr marL="285750" indent="-285750">
              <a:buFont typeface="Arial" panose="020B0604020202020204" pitchFamily="34" charset="0"/>
              <a:buChar char="•"/>
            </a:pPr>
            <a:r>
              <a:rPr lang="en-GB" dirty="0"/>
              <a:t>Life satisfaction</a:t>
            </a:r>
          </a:p>
          <a:p>
            <a:pPr marL="285750" lvl="1" indent="-285750">
              <a:buFont typeface="Arial" panose="020B0604020202020204" pitchFamily="34" charset="0"/>
              <a:buChar char="•"/>
            </a:pPr>
            <a:r>
              <a:rPr lang="en-GB" dirty="0"/>
              <a:t>age (over 50s), </a:t>
            </a:r>
          </a:p>
          <a:p>
            <a:pPr marL="285750" lvl="1" indent="-285750">
              <a:buFont typeface="Arial" panose="020B0604020202020204" pitchFamily="34" charset="0"/>
              <a:buChar char="•"/>
            </a:pPr>
            <a:r>
              <a:rPr lang="en-GB" dirty="0"/>
              <a:t>marital status and </a:t>
            </a:r>
          </a:p>
          <a:p>
            <a:pPr marL="285750" lvl="1" indent="-285750">
              <a:buFont typeface="Arial" panose="020B0604020202020204" pitchFamily="34" charset="0"/>
              <a:buChar char="•"/>
            </a:pPr>
            <a:r>
              <a:rPr lang="en-GB" dirty="0"/>
              <a:t>health status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solidFill>
                  <a:schemeClr val="tx1"/>
                </a:solidFill>
              </a:rPr>
              <a:t>Unweighted (n=668)</a:t>
            </a:r>
            <a:endParaRPr lang="en-GB" dirty="0">
              <a:solidFill>
                <a:schemeClr val="tx1"/>
              </a:solidFill>
            </a:endParaRPr>
          </a:p>
          <a:p>
            <a:pPr marL="285750" indent="-285750">
              <a:buFont typeface="Arial" panose="020B0604020202020204" pitchFamily="34" charset="0"/>
              <a:buChar char="•"/>
            </a:pPr>
            <a:r>
              <a:rPr lang="en-GB" dirty="0"/>
              <a:t>F(15, 652) = 9.38, </a:t>
            </a:r>
            <a:r>
              <a:rPr lang="en-GB" dirty="0" smtClean="0"/>
              <a:t/>
            </a:r>
            <a:br>
              <a:rPr lang="en-GB" dirty="0" smtClean="0"/>
            </a:br>
            <a:r>
              <a:rPr lang="en-GB" dirty="0" smtClean="0"/>
              <a:t>p </a:t>
            </a:r>
            <a:r>
              <a:rPr lang="en-GB" dirty="0"/>
              <a:t>&lt; 0.001 </a:t>
            </a:r>
          </a:p>
          <a:p>
            <a:pPr marL="285750" indent="-285750">
              <a:buFont typeface="Arial" panose="020B0604020202020204" pitchFamily="34" charset="0"/>
              <a:buChar char="•"/>
            </a:pPr>
            <a:r>
              <a:rPr lang="en-GB" dirty="0"/>
              <a:t>Model accounts for 15.86% of the variability in life satisfaction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graphicFrame>
        <p:nvGraphicFramePr>
          <p:cNvPr id="4" name="Table 3">
            <a:extLst>
              <a:ext uri="{FF2B5EF4-FFF2-40B4-BE49-F238E27FC236}">
                <a16:creationId xmlns="" xmlns:a16="http://schemas.microsoft.com/office/drawing/2014/main" id="{A32C4A62-49B7-40B0-B38D-148DA0C625DA}"/>
              </a:ext>
            </a:extLst>
          </p:cNvPr>
          <p:cNvGraphicFramePr>
            <a:graphicFrameLocks noGrp="1"/>
          </p:cNvGraphicFramePr>
          <p:nvPr>
            <p:extLst>
              <p:ext uri="{D42A27DB-BD31-4B8C-83A1-F6EECF244321}">
                <p14:modId xmlns:p14="http://schemas.microsoft.com/office/powerpoint/2010/main" val="1298618913"/>
              </p:ext>
            </p:extLst>
          </p:nvPr>
        </p:nvGraphicFramePr>
        <p:xfrm>
          <a:off x="3816349" y="384175"/>
          <a:ext cx="5327651" cy="4313774"/>
        </p:xfrm>
        <a:graphic>
          <a:graphicData uri="http://schemas.openxmlformats.org/drawingml/2006/table">
            <a:tbl>
              <a:tblPr firstRow="1" bandRow="1">
                <a:tableStyleId>{69012ECD-51FC-41F1-AA8D-1B2483CD663E}</a:tableStyleId>
              </a:tblPr>
              <a:tblGrid>
                <a:gridCol w="1558747">
                  <a:extLst>
                    <a:ext uri="{9D8B030D-6E8A-4147-A177-3AD203B41FA5}">
                      <a16:colId xmlns="" xmlns:a16="http://schemas.microsoft.com/office/drawing/2014/main" val="483383486"/>
                    </a:ext>
                  </a:extLst>
                </a:gridCol>
                <a:gridCol w="942226">
                  <a:extLst>
                    <a:ext uri="{9D8B030D-6E8A-4147-A177-3AD203B41FA5}">
                      <a16:colId xmlns="" xmlns:a16="http://schemas.microsoft.com/office/drawing/2014/main" val="3940533027"/>
                    </a:ext>
                  </a:extLst>
                </a:gridCol>
                <a:gridCol w="942226">
                  <a:extLst>
                    <a:ext uri="{9D8B030D-6E8A-4147-A177-3AD203B41FA5}">
                      <a16:colId xmlns="" xmlns:a16="http://schemas.microsoft.com/office/drawing/2014/main" val="2280461442"/>
                    </a:ext>
                  </a:extLst>
                </a:gridCol>
                <a:gridCol w="942226">
                  <a:extLst>
                    <a:ext uri="{9D8B030D-6E8A-4147-A177-3AD203B41FA5}">
                      <a16:colId xmlns="" xmlns:a16="http://schemas.microsoft.com/office/drawing/2014/main" val="2022890873"/>
                    </a:ext>
                  </a:extLst>
                </a:gridCol>
                <a:gridCol w="942226">
                  <a:extLst>
                    <a:ext uri="{9D8B030D-6E8A-4147-A177-3AD203B41FA5}">
                      <a16:colId xmlns="" xmlns:a16="http://schemas.microsoft.com/office/drawing/2014/main" val="3643503249"/>
                    </a:ext>
                  </a:extLst>
                </a:gridCol>
              </a:tblGrid>
              <a:tr h="368519">
                <a:tc>
                  <a:txBody>
                    <a:bodyPr/>
                    <a:lstStyle/>
                    <a:p>
                      <a:pPr algn="l" fontAlgn="b"/>
                      <a:r>
                        <a:rPr lang="en-GB" sz="1300" u="none" strike="noStrike" dirty="0">
                          <a:effectLst/>
                        </a:rPr>
                        <a:t>Life Satisfaction</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Coefficient</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p</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CI Lower</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CI Upper</a:t>
                      </a:r>
                      <a:endParaRPr lang="en-GB"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46081554"/>
                  </a:ext>
                </a:extLst>
              </a:tr>
              <a:tr h="207502">
                <a:tc>
                  <a:txBody>
                    <a:bodyPr/>
                    <a:lstStyle/>
                    <a:p>
                      <a:pPr algn="l" fontAlgn="b"/>
                      <a:r>
                        <a:rPr lang="en-GB" sz="1300" b="1" u="none" strike="noStrike" kern="1200" dirty="0">
                          <a:solidFill>
                            <a:schemeClr val="tx1"/>
                          </a:solidFill>
                          <a:effectLst/>
                          <a:latin typeface="+mn-lt"/>
                          <a:ea typeface="+mn-ea"/>
                          <a:cs typeface="+mn-cs"/>
                        </a:rPr>
                        <a:t>Age (Ref 50-54yrs)</a:t>
                      </a: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10002"/>
                  </a:ext>
                </a:extLst>
              </a:tr>
              <a:tr h="207502">
                <a:tc>
                  <a:txBody>
                    <a:bodyPr/>
                    <a:lstStyle/>
                    <a:p>
                      <a:pPr algn="l" fontAlgn="b"/>
                      <a:r>
                        <a:rPr lang="en-GB" sz="1300" u="none" strike="noStrike" dirty="0">
                          <a:effectLst/>
                        </a:rPr>
                        <a:t>55-59</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0.206</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0.515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-0.415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0.826</a:t>
                      </a:r>
                    </a:p>
                  </a:txBody>
                  <a:tcPr marL="9525" marR="9525" marT="9525" marB="0" anchor="b">
                    <a:solidFill>
                      <a:schemeClr val="bg1"/>
                    </a:solidFill>
                  </a:tcPr>
                </a:tc>
                <a:extLst>
                  <a:ext uri="{0D108BD9-81ED-4DB2-BD59-A6C34878D82A}">
                    <a16:rowId xmlns="" xmlns:a16="http://schemas.microsoft.com/office/drawing/2014/main" val="1292208399"/>
                  </a:ext>
                </a:extLst>
              </a:tr>
              <a:tr h="207502">
                <a:tc>
                  <a:txBody>
                    <a:bodyPr/>
                    <a:lstStyle/>
                    <a:p>
                      <a:pPr algn="l" fontAlgn="b"/>
                      <a:r>
                        <a:rPr lang="en-GB" sz="1300" u="none" strike="noStrike">
                          <a:effectLst/>
                        </a:rPr>
                        <a:t>60-64</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0.433</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0.149</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-0.155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1.022</a:t>
                      </a:r>
                    </a:p>
                  </a:txBody>
                  <a:tcPr marL="9525" marR="9525" marT="9525" marB="0" anchor="b">
                    <a:solidFill>
                      <a:schemeClr val="bg1"/>
                    </a:solidFill>
                  </a:tcPr>
                </a:tc>
                <a:extLst>
                  <a:ext uri="{0D108BD9-81ED-4DB2-BD59-A6C34878D82A}">
                    <a16:rowId xmlns="" xmlns:a16="http://schemas.microsoft.com/office/drawing/2014/main" val="2105277770"/>
                  </a:ext>
                </a:extLst>
              </a:tr>
              <a:tr h="207502">
                <a:tc>
                  <a:txBody>
                    <a:bodyPr/>
                    <a:lstStyle/>
                    <a:p>
                      <a:pPr algn="l" fontAlgn="b"/>
                      <a:r>
                        <a:rPr lang="en-GB" sz="1300" u="none" strike="noStrike" dirty="0">
                          <a:effectLst/>
                        </a:rPr>
                        <a:t>65-69</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0.203</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0.495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-0.382</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0.789</a:t>
                      </a:r>
                    </a:p>
                  </a:txBody>
                  <a:tcPr marL="9525" marR="9525" marT="9525" marB="0" anchor="b">
                    <a:solidFill>
                      <a:schemeClr val="bg1"/>
                    </a:solidFill>
                  </a:tcPr>
                </a:tc>
                <a:extLst>
                  <a:ext uri="{0D108BD9-81ED-4DB2-BD59-A6C34878D82A}">
                    <a16:rowId xmlns="" xmlns:a16="http://schemas.microsoft.com/office/drawing/2014/main" val="1706101684"/>
                  </a:ext>
                </a:extLst>
              </a:tr>
              <a:tr h="207502">
                <a:tc>
                  <a:txBody>
                    <a:bodyPr/>
                    <a:lstStyle/>
                    <a:p>
                      <a:pPr algn="l" fontAlgn="b"/>
                      <a:r>
                        <a:rPr lang="en-GB" sz="1300" u="none" strike="noStrike" dirty="0">
                          <a:effectLst/>
                        </a:rPr>
                        <a:t>70-75</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0.866</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0.005*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0.270</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1.463</a:t>
                      </a:r>
                    </a:p>
                  </a:txBody>
                  <a:tcPr marL="9525" marR="9525" marT="9525" marB="0" anchor="b">
                    <a:solidFill>
                      <a:schemeClr val="bg1"/>
                    </a:solidFill>
                  </a:tcPr>
                </a:tc>
                <a:extLst>
                  <a:ext uri="{0D108BD9-81ED-4DB2-BD59-A6C34878D82A}">
                    <a16:rowId xmlns="" xmlns:a16="http://schemas.microsoft.com/office/drawing/2014/main" val="3625743821"/>
                  </a:ext>
                </a:extLst>
              </a:tr>
              <a:tr h="207502">
                <a:tc>
                  <a:txBody>
                    <a:bodyPr/>
                    <a:lstStyle/>
                    <a:p>
                      <a:pPr algn="l" fontAlgn="b"/>
                      <a:r>
                        <a:rPr lang="en-GB" sz="1300" u="none" strike="noStrike" kern="1200" dirty="0">
                          <a:solidFill>
                            <a:schemeClr val="tx1"/>
                          </a:solidFill>
                          <a:effectLst/>
                          <a:latin typeface="+mn-lt"/>
                          <a:ea typeface="+mn-ea"/>
                          <a:cs typeface="+mn-cs"/>
                        </a:rPr>
                        <a:t>75-80</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0.792</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0.013*</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0.165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1.418</a:t>
                      </a:r>
                    </a:p>
                  </a:txBody>
                  <a:tcPr marL="9525" marR="9525" marT="9525" marB="0" anchor="b">
                    <a:solidFill>
                      <a:schemeClr val="bg1"/>
                    </a:solidFill>
                  </a:tcPr>
                </a:tc>
                <a:extLst>
                  <a:ext uri="{0D108BD9-81ED-4DB2-BD59-A6C34878D82A}">
                    <a16:rowId xmlns="" xmlns:a16="http://schemas.microsoft.com/office/drawing/2014/main" val="2421803155"/>
                  </a:ext>
                </a:extLst>
              </a:tr>
              <a:tr h="207502">
                <a:tc>
                  <a:txBody>
                    <a:bodyPr/>
                    <a:lstStyle/>
                    <a:p>
                      <a:pPr algn="l" fontAlgn="b"/>
                      <a:r>
                        <a:rPr lang="en-GB" sz="1300" u="none" strike="noStrike">
                          <a:effectLst/>
                        </a:rPr>
                        <a:t>80+ years</a:t>
                      </a:r>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0.713</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0.030*</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0.069</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1.357</a:t>
                      </a:r>
                    </a:p>
                  </a:txBody>
                  <a:tcPr marL="9525" marR="9525" marT="9525" marB="0" anchor="b">
                    <a:solidFill>
                      <a:schemeClr val="bg1"/>
                    </a:solidFill>
                  </a:tcPr>
                </a:tc>
                <a:extLst>
                  <a:ext uri="{0D108BD9-81ED-4DB2-BD59-A6C34878D82A}">
                    <a16:rowId xmlns="" xmlns:a16="http://schemas.microsoft.com/office/drawing/2014/main" val="1649984867"/>
                  </a:ext>
                </a:extLst>
              </a:tr>
              <a:tr h="207502">
                <a:tc>
                  <a:txBody>
                    <a:bodyPr/>
                    <a:lstStyle/>
                    <a:p>
                      <a:pPr algn="l" fontAlgn="b"/>
                      <a:r>
                        <a:rPr lang="en-GB" sz="1300" b="1" u="none" strike="noStrike" dirty="0">
                          <a:effectLst/>
                        </a:rPr>
                        <a:t>Health (Ref</a:t>
                      </a:r>
                      <a:r>
                        <a:rPr lang="en-GB" sz="1300" b="1" u="none" strike="noStrike" baseline="0" dirty="0">
                          <a:effectLst/>
                        </a:rPr>
                        <a:t> </a:t>
                      </a:r>
                      <a:r>
                        <a:rPr lang="en-GB" sz="1300" b="1" u="none" strike="noStrike" baseline="0" dirty="0" smtClean="0">
                          <a:effectLst/>
                        </a:rPr>
                        <a:t>Poor)</a:t>
                      </a:r>
                      <a:endParaRPr lang="en-GB" sz="1300" b="1"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2774999805"/>
                  </a:ext>
                </a:extLst>
              </a:tr>
              <a:tr h="207502">
                <a:tc>
                  <a:txBody>
                    <a:bodyPr/>
                    <a:lstStyle/>
                    <a:p>
                      <a:pPr algn="l" fontAlgn="b"/>
                      <a:r>
                        <a:rPr lang="en-GB" sz="1300" u="none" strike="noStrike" dirty="0" smtClean="0">
                          <a:effectLst/>
                        </a:rPr>
                        <a:t>Excellent</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2.885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2.208</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3.562</a:t>
                      </a:r>
                    </a:p>
                  </a:txBody>
                  <a:tcPr marL="9525" marR="9525" marT="9525" marB="0" anchor="b">
                    <a:solidFill>
                      <a:schemeClr val="bg1"/>
                    </a:solidFill>
                  </a:tcPr>
                </a:tc>
                <a:extLst>
                  <a:ext uri="{0D108BD9-81ED-4DB2-BD59-A6C34878D82A}">
                    <a16:rowId xmlns="" xmlns:a16="http://schemas.microsoft.com/office/drawing/2014/main" val="2583125276"/>
                  </a:ext>
                </a:extLst>
              </a:tr>
              <a:tr h="207502">
                <a:tc>
                  <a:txBody>
                    <a:bodyPr/>
                    <a:lstStyle/>
                    <a:p>
                      <a:pPr algn="l" fontAlgn="b"/>
                      <a:r>
                        <a:rPr lang="en-GB" sz="1300" u="none" strike="noStrike" dirty="0" smtClean="0">
                          <a:effectLst/>
                        </a:rPr>
                        <a:t>Very Good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2.204</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1.663</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2.745</a:t>
                      </a:r>
                    </a:p>
                  </a:txBody>
                  <a:tcPr marL="9525" marR="9525" marT="9525" marB="0" anchor="b">
                    <a:solidFill>
                      <a:schemeClr val="bg1"/>
                    </a:solidFill>
                  </a:tcPr>
                </a:tc>
                <a:extLst>
                  <a:ext uri="{0D108BD9-81ED-4DB2-BD59-A6C34878D82A}">
                    <a16:rowId xmlns="" xmlns:a16="http://schemas.microsoft.com/office/drawing/2014/main" val="984774490"/>
                  </a:ext>
                </a:extLst>
              </a:tr>
              <a:tr h="207502">
                <a:tc>
                  <a:txBody>
                    <a:bodyPr/>
                    <a:lstStyle/>
                    <a:p>
                      <a:pPr algn="l" fontAlgn="b"/>
                      <a:r>
                        <a:rPr lang="en-GB" sz="1300" b="0" i="0" u="none" strike="noStrike" dirty="0" smtClean="0">
                          <a:solidFill>
                            <a:schemeClr val="tx1"/>
                          </a:solidFill>
                          <a:effectLst/>
                          <a:latin typeface="+mn-lt"/>
                        </a:rPr>
                        <a:t>Good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1.589</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1.061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2.116</a:t>
                      </a:r>
                    </a:p>
                  </a:txBody>
                  <a:tcPr marL="9525" marR="9525" marT="9525" marB="0" anchor="b">
                    <a:solidFill>
                      <a:schemeClr val="bg1"/>
                    </a:solidFill>
                  </a:tcPr>
                </a:tc>
                <a:extLst>
                  <a:ext uri="{0D108BD9-81ED-4DB2-BD59-A6C34878D82A}">
                    <a16:rowId xmlns="" xmlns:a16="http://schemas.microsoft.com/office/drawing/2014/main" val="936756077"/>
                  </a:ext>
                </a:extLst>
              </a:tr>
              <a:tr h="207502">
                <a:tc>
                  <a:txBody>
                    <a:bodyPr/>
                    <a:lstStyle/>
                    <a:p>
                      <a:pPr algn="l" fontAlgn="b"/>
                      <a:r>
                        <a:rPr lang="en-GB" sz="1300" b="0" i="0" u="none" strike="noStrike" dirty="0" smtClean="0">
                          <a:solidFill>
                            <a:schemeClr val="tx1"/>
                          </a:solidFill>
                          <a:effectLst/>
                          <a:latin typeface="+mn-lt"/>
                        </a:rPr>
                        <a:t>Fair</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1.199</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0.629</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1.769</a:t>
                      </a:r>
                    </a:p>
                  </a:txBody>
                  <a:tcPr marL="9525" marR="9525" marT="9525" marB="0" anchor="b">
                    <a:solidFill>
                      <a:schemeClr val="bg1"/>
                    </a:solidFill>
                  </a:tcPr>
                </a:tc>
                <a:extLst>
                  <a:ext uri="{0D108BD9-81ED-4DB2-BD59-A6C34878D82A}">
                    <a16:rowId xmlns="" xmlns:a16="http://schemas.microsoft.com/office/drawing/2014/main" val="1656868302"/>
                  </a:ext>
                </a:extLst>
              </a:tr>
              <a:tr h="207502">
                <a:tc gridSpan="2">
                  <a:txBody>
                    <a:bodyPr/>
                    <a:lstStyle/>
                    <a:p>
                      <a:pPr algn="l" fontAlgn="b"/>
                      <a:r>
                        <a:rPr lang="en-GB" sz="1300" b="1" u="none" strike="noStrike" dirty="0">
                          <a:effectLst/>
                        </a:rPr>
                        <a:t>Marital Status (Ref Single)</a:t>
                      </a:r>
                      <a:endParaRPr lang="en-GB" sz="1300" b="1"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hMerge="1">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 xmlns:a16="http://schemas.microsoft.com/office/drawing/2014/main" val="3504151518"/>
                  </a:ext>
                </a:extLst>
              </a:tr>
              <a:tr h="176803">
                <a:tc>
                  <a:txBody>
                    <a:bodyPr/>
                    <a:lstStyle/>
                    <a:p>
                      <a:pPr algn="l" fontAlgn="b"/>
                      <a:r>
                        <a:rPr lang="en-GB" sz="1300" u="none" strike="noStrike" dirty="0">
                          <a:effectLst/>
                        </a:rPr>
                        <a:t>Married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marL="0" algn="ctr" defTabSz="914400" rtl="0" eaLnBrk="1" fontAlgn="b" latinLnBrk="0" hangingPunct="1"/>
                      <a:r>
                        <a:rPr lang="en-GB" sz="1300" u="none" strike="noStrike" kern="1200" dirty="0">
                          <a:solidFill>
                            <a:schemeClr val="tx1"/>
                          </a:solidFill>
                          <a:effectLst/>
                          <a:latin typeface="+mn-lt"/>
                          <a:ea typeface="+mn-ea"/>
                          <a:cs typeface="+mn-cs"/>
                        </a:rPr>
                        <a:t>0.642</a:t>
                      </a:r>
                    </a:p>
                  </a:txBody>
                  <a:tcPr marL="9525" marR="9525" marT="9525" marB="0" anchor="b">
                    <a:solidFill>
                      <a:schemeClr val="bg1"/>
                    </a:solidFill>
                  </a:tcPr>
                </a:tc>
                <a:tc>
                  <a:txBody>
                    <a:bodyPr/>
                    <a:lstStyle/>
                    <a:p>
                      <a:pPr marL="0" algn="ctr" defTabSz="914400" rtl="0" eaLnBrk="1" fontAlgn="b" latinLnBrk="0" hangingPunct="1"/>
                      <a:r>
                        <a:rPr lang="en-GB" sz="1300" u="none" strike="noStrike" kern="1200" dirty="0">
                          <a:solidFill>
                            <a:schemeClr val="tx1"/>
                          </a:solidFill>
                          <a:effectLst/>
                          <a:latin typeface="+mn-lt"/>
                          <a:ea typeface="+mn-ea"/>
                          <a:cs typeface="+mn-cs"/>
                        </a:rPr>
                        <a:t>0.021*</a:t>
                      </a:r>
                    </a:p>
                  </a:txBody>
                  <a:tcPr marL="9525" marR="9525" marT="9525" marB="0" anchor="b">
                    <a:solidFill>
                      <a:schemeClr val="bg1"/>
                    </a:solidFill>
                  </a:tcPr>
                </a:tc>
                <a:tc>
                  <a:txBody>
                    <a:bodyPr/>
                    <a:lstStyle/>
                    <a:p>
                      <a:pPr marL="0" algn="ctr" defTabSz="914400" rtl="0" eaLnBrk="1" fontAlgn="b" latinLnBrk="0" hangingPunct="1"/>
                      <a:r>
                        <a:rPr lang="en-GB" sz="1300" u="none" strike="noStrike" kern="1200" dirty="0">
                          <a:solidFill>
                            <a:schemeClr val="tx1"/>
                          </a:solidFill>
                          <a:effectLst/>
                          <a:latin typeface="+mn-lt"/>
                          <a:ea typeface="+mn-ea"/>
                          <a:cs typeface="+mn-cs"/>
                        </a:rPr>
                        <a:t>0.096</a:t>
                      </a:r>
                    </a:p>
                  </a:txBody>
                  <a:tcPr marL="9525" marR="9525" marT="9525" marB="0" anchor="b">
                    <a:solidFill>
                      <a:schemeClr val="bg1"/>
                    </a:solidFill>
                  </a:tcPr>
                </a:tc>
                <a:tc>
                  <a:txBody>
                    <a:bodyPr/>
                    <a:lstStyle/>
                    <a:p>
                      <a:pPr marL="0" algn="ctr" defTabSz="914400" rtl="0" eaLnBrk="1" fontAlgn="b" latinLnBrk="0" hangingPunct="1"/>
                      <a:r>
                        <a:rPr lang="en-GB" sz="1300" u="none" strike="noStrike" kern="1200" dirty="0">
                          <a:solidFill>
                            <a:schemeClr val="tx1"/>
                          </a:solidFill>
                          <a:effectLst/>
                          <a:latin typeface="+mn-lt"/>
                          <a:ea typeface="+mn-ea"/>
                          <a:cs typeface="+mn-cs"/>
                        </a:rPr>
                        <a:t>1.187</a:t>
                      </a:r>
                    </a:p>
                  </a:txBody>
                  <a:tcPr marL="9525" marR="9525" marT="9525" marB="0" anchor="b">
                    <a:solidFill>
                      <a:schemeClr val="bg1"/>
                    </a:solidFill>
                  </a:tcPr>
                </a:tc>
                <a:extLst>
                  <a:ext uri="{0D108BD9-81ED-4DB2-BD59-A6C34878D82A}">
                    <a16:rowId xmlns="" xmlns:a16="http://schemas.microsoft.com/office/drawing/2014/main" val="3799359790"/>
                  </a:ext>
                </a:extLst>
              </a:tr>
              <a:tr h="207502">
                <a:tc>
                  <a:txBody>
                    <a:bodyPr/>
                    <a:lstStyle/>
                    <a:p>
                      <a:pPr algn="l" fontAlgn="b"/>
                      <a:r>
                        <a:rPr lang="en-GB" sz="1300" u="none" strike="noStrike" dirty="0">
                          <a:effectLst/>
                        </a:rPr>
                        <a:t>Separated (married)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marL="0" algn="ctr" defTabSz="914400" rtl="0" eaLnBrk="1" fontAlgn="b" latinLnBrk="0" hangingPunct="1"/>
                      <a:r>
                        <a:rPr lang="en-GB" sz="1300" u="none" strike="noStrike" kern="1200" dirty="0">
                          <a:solidFill>
                            <a:schemeClr val="tx1"/>
                          </a:solidFill>
                          <a:effectLst/>
                          <a:latin typeface="+mn-lt"/>
                          <a:ea typeface="+mn-ea"/>
                          <a:cs typeface="+mn-cs"/>
                        </a:rPr>
                        <a:t>-0.411</a:t>
                      </a:r>
                    </a:p>
                  </a:txBody>
                  <a:tcPr marL="9525" marR="9525" marT="9525" marB="0" anchor="b">
                    <a:solidFill>
                      <a:schemeClr val="bg1"/>
                    </a:solidFill>
                  </a:tcPr>
                </a:tc>
                <a:tc>
                  <a:txBody>
                    <a:bodyPr/>
                    <a:lstStyle/>
                    <a:p>
                      <a:pPr marL="0" algn="ctr" defTabSz="914400" rtl="0" eaLnBrk="1" fontAlgn="b" latinLnBrk="0" hangingPunct="1"/>
                      <a:r>
                        <a:rPr lang="en-GB" sz="1300" u="none" strike="noStrike" kern="1200" dirty="0">
                          <a:solidFill>
                            <a:schemeClr val="tx1"/>
                          </a:solidFill>
                          <a:effectLst/>
                          <a:latin typeface="+mn-lt"/>
                          <a:ea typeface="+mn-ea"/>
                          <a:cs typeface="+mn-cs"/>
                        </a:rPr>
                        <a:t>0.432</a:t>
                      </a:r>
                    </a:p>
                  </a:txBody>
                  <a:tcPr marL="9525" marR="9525" marT="9525" marB="0" anchor="b">
                    <a:solidFill>
                      <a:schemeClr val="bg1"/>
                    </a:solidFill>
                  </a:tcPr>
                </a:tc>
                <a:tc>
                  <a:txBody>
                    <a:bodyPr/>
                    <a:lstStyle/>
                    <a:p>
                      <a:pPr marL="0" algn="ctr" defTabSz="914400" rtl="0" eaLnBrk="1" fontAlgn="b" latinLnBrk="0" hangingPunct="1"/>
                      <a:r>
                        <a:rPr lang="en-GB" sz="1300" u="none" strike="noStrike" kern="1200" dirty="0">
                          <a:solidFill>
                            <a:schemeClr val="tx1"/>
                          </a:solidFill>
                          <a:effectLst/>
                          <a:latin typeface="+mn-lt"/>
                          <a:ea typeface="+mn-ea"/>
                          <a:cs typeface="+mn-cs"/>
                        </a:rPr>
                        <a:t>-1.438</a:t>
                      </a:r>
                    </a:p>
                  </a:txBody>
                  <a:tcPr marL="9525" marR="9525" marT="9525" marB="0" anchor="b">
                    <a:solidFill>
                      <a:schemeClr val="bg1"/>
                    </a:solidFill>
                  </a:tcPr>
                </a:tc>
                <a:tc>
                  <a:txBody>
                    <a:bodyPr/>
                    <a:lstStyle/>
                    <a:p>
                      <a:pPr marL="0" algn="ctr" defTabSz="914400" rtl="0" eaLnBrk="1" fontAlgn="b" latinLnBrk="0" hangingPunct="1"/>
                      <a:r>
                        <a:rPr lang="en-GB" sz="1300" u="none" strike="noStrike" kern="1200" dirty="0">
                          <a:solidFill>
                            <a:schemeClr val="tx1"/>
                          </a:solidFill>
                          <a:effectLst/>
                          <a:latin typeface="+mn-lt"/>
                          <a:ea typeface="+mn-ea"/>
                          <a:cs typeface="+mn-cs"/>
                        </a:rPr>
                        <a:t>0.616</a:t>
                      </a:r>
                    </a:p>
                  </a:txBody>
                  <a:tcPr marL="9525" marR="9525" marT="9525" marB="0" anchor="b">
                    <a:solidFill>
                      <a:schemeClr val="bg1"/>
                    </a:solidFill>
                  </a:tcPr>
                </a:tc>
                <a:extLst>
                  <a:ext uri="{0D108BD9-81ED-4DB2-BD59-A6C34878D82A}">
                    <a16:rowId xmlns="" xmlns:a16="http://schemas.microsoft.com/office/drawing/2014/main" val="455550349"/>
                  </a:ext>
                </a:extLst>
              </a:tr>
              <a:tr h="207502">
                <a:tc>
                  <a:txBody>
                    <a:bodyPr/>
                    <a:lstStyle/>
                    <a:p>
                      <a:pPr algn="l" fontAlgn="b"/>
                      <a:r>
                        <a:rPr lang="en-GB" sz="1300" u="none" strike="noStrike" dirty="0">
                          <a:effectLst/>
                        </a:rPr>
                        <a:t>Divorced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-0.272</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0.492</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-1.048</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0.504</a:t>
                      </a:r>
                    </a:p>
                  </a:txBody>
                  <a:tcPr marL="9525" marR="9525" marT="9525" marB="0" anchor="b">
                    <a:solidFill>
                      <a:schemeClr val="bg1"/>
                    </a:solidFill>
                  </a:tcPr>
                </a:tc>
                <a:extLst>
                  <a:ext uri="{0D108BD9-81ED-4DB2-BD59-A6C34878D82A}">
                    <a16:rowId xmlns="" xmlns:a16="http://schemas.microsoft.com/office/drawing/2014/main" val="3584906367"/>
                  </a:ext>
                </a:extLst>
              </a:tr>
              <a:tr h="207502">
                <a:tc>
                  <a:txBody>
                    <a:bodyPr/>
                    <a:lstStyle/>
                    <a:p>
                      <a:pPr algn="l" fontAlgn="b"/>
                      <a:r>
                        <a:rPr lang="en-GB" sz="1300" u="none" strike="noStrike" dirty="0">
                          <a:effectLst/>
                        </a:rPr>
                        <a:t>Widowed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0.108</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0.741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-0.535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0.752</a:t>
                      </a:r>
                    </a:p>
                  </a:txBody>
                  <a:tcPr marL="9525" marR="9525" marT="9525" marB="0" anchor="b">
                    <a:solidFill>
                      <a:schemeClr val="bg1"/>
                    </a:solidFill>
                  </a:tcPr>
                </a:tc>
                <a:extLst>
                  <a:ext uri="{0D108BD9-81ED-4DB2-BD59-A6C34878D82A}">
                    <a16:rowId xmlns="" xmlns:a16="http://schemas.microsoft.com/office/drawing/2014/main" val="1853897637"/>
                  </a:ext>
                </a:extLst>
              </a:tr>
              <a:tr h="207502">
                <a:tc>
                  <a:txBody>
                    <a:bodyPr/>
                    <a:lstStyle/>
                    <a:p>
                      <a:pPr algn="l"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extLst>
                  <a:ext uri="{0D108BD9-81ED-4DB2-BD59-A6C34878D82A}">
                    <a16:rowId xmlns="" xmlns:a16="http://schemas.microsoft.com/office/drawing/2014/main" val="4293902220"/>
                  </a:ext>
                </a:extLst>
              </a:tr>
              <a:tr h="207502">
                <a:tc>
                  <a:txBody>
                    <a:bodyPr/>
                    <a:lstStyle/>
                    <a:p>
                      <a:pPr algn="l" fontAlgn="b">
                        <a:spcBef>
                          <a:spcPts val="1200"/>
                        </a:spcBef>
                      </a:pPr>
                      <a:r>
                        <a:rPr lang="en-GB" sz="1300" u="none" strike="noStrike" dirty="0">
                          <a:effectLst/>
                        </a:rPr>
                        <a:t>Constant</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4.545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3.754</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5.336</a:t>
                      </a:r>
                    </a:p>
                  </a:txBody>
                  <a:tcPr marL="9525" marR="9525" marT="9525" marB="0" anchor="b">
                    <a:solidFill>
                      <a:schemeClr val="bg1"/>
                    </a:solidFill>
                  </a:tcPr>
                </a:tc>
                <a:extLst>
                  <a:ext uri="{0D108BD9-81ED-4DB2-BD59-A6C34878D82A}">
                    <a16:rowId xmlns="" xmlns:a16="http://schemas.microsoft.com/office/drawing/2014/main" val="2618384929"/>
                  </a:ext>
                </a:extLst>
              </a:tr>
            </a:tbl>
          </a:graphicData>
        </a:graphic>
      </p:graphicFrame>
    </p:spTree>
    <p:extLst>
      <p:ext uri="{BB962C8B-B14F-4D97-AF65-F5344CB8AC3E}">
        <p14:creationId xmlns:p14="http://schemas.microsoft.com/office/powerpoint/2010/main" val="2142115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1FFD41-1D81-4278-A81F-774150600BC5}"/>
              </a:ext>
            </a:extLst>
          </p:cNvPr>
          <p:cNvSpPr>
            <a:spLocks noGrp="1"/>
          </p:cNvSpPr>
          <p:nvPr>
            <p:ph type="title"/>
          </p:nvPr>
        </p:nvSpPr>
        <p:spPr>
          <a:xfrm>
            <a:off x="1052549" y="668730"/>
            <a:ext cx="2763800" cy="558491"/>
          </a:xfrm>
        </p:spPr>
        <p:txBody>
          <a:bodyPr/>
          <a:lstStyle/>
          <a:p>
            <a:r>
              <a:rPr lang="en-GB" dirty="0"/>
              <a:t>Wellbeing in Scotland</a:t>
            </a:r>
          </a:p>
        </p:txBody>
      </p:sp>
      <p:sp>
        <p:nvSpPr>
          <p:cNvPr id="3" name="Content Placeholder 2">
            <a:extLst>
              <a:ext uri="{FF2B5EF4-FFF2-40B4-BE49-F238E27FC236}">
                <a16:creationId xmlns="" xmlns:a16="http://schemas.microsoft.com/office/drawing/2014/main" id="{73AB52C1-1D7D-4C35-99B7-334B5DF1714D}"/>
              </a:ext>
            </a:extLst>
          </p:cNvPr>
          <p:cNvSpPr>
            <a:spLocks noGrp="1"/>
          </p:cNvSpPr>
          <p:nvPr>
            <p:ph idx="1"/>
          </p:nvPr>
        </p:nvSpPr>
        <p:spPr>
          <a:xfrm>
            <a:off x="974147" y="1025540"/>
            <a:ext cx="2697308" cy="3546460"/>
          </a:xfrm>
        </p:spPr>
        <p:txBody>
          <a:bodyPr/>
          <a:lstStyle/>
          <a:p>
            <a:pPr marL="285750" indent="-285750">
              <a:buFont typeface="Arial" panose="020B0604020202020204" pitchFamily="34" charset="0"/>
              <a:buChar char="•"/>
            </a:pPr>
            <a:r>
              <a:rPr lang="en-GB" dirty="0"/>
              <a:t>Life satisfaction</a:t>
            </a:r>
          </a:p>
          <a:p>
            <a:pPr marL="285750" lvl="1" indent="-285750">
              <a:buFont typeface="Arial" panose="020B0604020202020204" pitchFamily="34" charset="0"/>
              <a:buChar char="•"/>
            </a:pPr>
            <a:r>
              <a:rPr lang="en-GB" dirty="0"/>
              <a:t>age (over 50s), </a:t>
            </a:r>
          </a:p>
          <a:p>
            <a:pPr marL="285750" lvl="1" indent="-285750">
              <a:buFont typeface="Arial" panose="020B0604020202020204" pitchFamily="34" charset="0"/>
              <a:buChar char="•"/>
            </a:pPr>
            <a:r>
              <a:rPr lang="en-GB" dirty="0"/>
              <a:t>marital status and </a:t>
            </a:r>
          </a:p>
          <a:p>
            <a:pPr marL="285750" lvl="1" indent="-285750">
              <a:buFont typeface="Arial" panose="020B0604020202020204" pitchFamily="34" charset="0"/>
              <a:buChar char="•"/>
            </a:pPr>
            <a:r>
              <a:rPr lang="en-GB" dirty="0"/>
              <a:t>health status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solidFill>
                  <a:schemeClr val="tx1"/>
                </a:solidFill>
              </a:rPr>
              <a:t>Weighted (n=1,280,956)</a:t>
            </a:r>
            <a:endParaRPr lang="en-GB" dirty="0">
              <a:solidFill>
                <a:schemeClr val="tx1"/>
              </a:solidFill>
            </a:endParaRPr>
          </a:p>
          <a:p>
            <a:pPr marL="285750" indent="-285750">
              <a:buFont typeface="Arial" panose="020B0604020202020204" pitchFamily="34" charset="0"/>
              <a:buChar char="•"/>
            </a:pPr>
            <a:r>
              <a:rPr lang="en-GB" dirty="0"/>
              <a:t>F(15, 1,280,940) = 19589.65, p &lt; 0.001 </a:t>
            </a:r>
          </a:p>
          <a:p>
            <a:pPr marL="285750" indent="-285750">
              <a:buFont typeface="Arial" panose="020B0604020202020204" pitchFamily="34" charset="0"/>
              <a:buChar char="•"/>
            </a:pPr>
            <a:r>
              <a:rPr lang="en-GB" dirty="0"/>
              <a:t>Model accounts for 18.66% of the variability in life satisfaction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graphicFrame>
        <p:nvGraphicFramePr>
          <p:cNvPr id="4" name="Table 3">
            <a:extLst>
              <a:ext uri="{FF2B5EF4-FFF2-40B4-BE49-F238E27FC236}">
                <a16:creationId xmlns="" xmlns:a16="http://schemas.microsoft.com/office/drawing/2014/main" id="{A32C4A62-49B7-40B0-B38D-148DA0C625DA}"/>
              </a:ext>
            </a:extLst>
          </p:cNvPr>
          <p:cNvGraphicFramePr>
            <a:graphicFrameLocks noGrp="1"/>
          </p:cNvGraphicFramePr>
          <p:nvPr>
            <p:extLst>
              <p:ext uri="{D42A27DB-BD31-4B8C-83A1-F6EECF244321}">
                <p14:modId xmlns:p14="http://schemas.microsoft.com/office/powerpoint/2010/main" val="4223777364"/>
              </p:ext>
            </p:extLst>
          </p:nvPr>
        </p:nvGraphicFramePr>
        <p:xfrm>
          <a:off x="3788639" y="204060"/>
          <a:ext cx="5327651" cy="4313774"/>
        </p:xfrm>
        <a:graphic>
          <a:graphicData uri="http://schemas.openxmlformats.org/drawingml/2006/table">
            <a:tbl>
              <a:tblPr firstRow="1" bandRow="1">
                <a:tableStyleId>{69012ECD-51FC-41F1-AA8D-1B2483CD663E}</a:tableStyleId>
              </a:tblPr>
              <a:tblGrid>
                <a:gridCol w="1558747">
                  <a:extLst>
                    <a:ext uri="{9D8B030D-6E8A-4147-A177-3AD203B41FA5}">
                      <a16:colId xmlns="" xmlns:a16="http://schemas.microsoft.com/office/drawing/2014/main" val="483383486"/>
                    </a:ext>
                  </a:extLst>
                </a:gridCol>
                <a:gridCol w="942226">
                  <a:extLst>
                    <a:ext uri="{9D8B030D-6E8A-4147-A177-3AD203B41FA5}">
                      <a16:colId xmlns="" xmlns:a16="http://schemas.microsoft.com/office/drawing/2014/main" val="3940533027"/>
                    </a:ext>
                  </a:extLst>
                </a:gridCol>
                <a:gridCol w="942226">
                  <a:extLst>
                    <a:ext uri="{9D8B030D-6E8A-4147-A177-3AD203B41FA5}">
                      <a16:colId xmlns="" xmlns:a16="http://schemas.microsoft.com/office/drawing/2014/main" val="2280461442"/>
                    </a:ext>
                  </a:extLst>
                </a:gridCol>
                <a:gridCol w="942226">
                  <a:extLst>
                    <a:ext uri="{9D8B030D-6E8A-4147-A177-3AD203B41FA5}">
                      <a16:colId xmlns="" xmlns:a16="http://schemas.microsoft.com/office/drawing/2014/main" val="2022890873"/>
                    </a:ext>
                  </a:extLst>
                </a:gridCol>
                <a:gridCol w="942226">
                  <a:extLst>
                    <a:ext uri="{9D8B030D-6E8A-4147-A177-3AD203B41FA5}">
                      <a16:colId xmlns="" xmlns:a16="http://schemas.microsoft.com/office/drawing/2014/main" val="3643503249"/>
                    </a:ext>
                  </a:extLst>
                </a:gridCol>
              </a:tblGrid>
              <a:tr h="368519">
                <a:tc>
                  <a:txBody>
                    <a:bodyPr/>
                    <a:lstStyle/>
                    <a:p>
                      <a:pPr algn="l" fontAlgn="b"/>
                      <a:r>
                        <a:rPr lang="en-GB" sz="1300" u="none" strike="noStrike" kern="1200" dirty="0">
                          <a:solidFill>
                            <a:schemeClr val="bg1"/>
                          </a:solidFill>
                          <a:effectLst/>
                          <a:latin typeface="+mn-lt"/>
                          <a:ea typeface="+mn-ea"/>
                          <a:cs typeface="+mn-cs"/>
                        </a:rPr>
                        <a:t>Life Satisfaction</a:t>
                      </a:r>
                    </a:p>
                  </a:txBody>
                  <a:tcPr marL="9525" marR="9525" marT="9525" marB="0" anchor="b"/>
                </a:tc>
                <a:tc>
                  <a:txBody>
                    <a:bodyPr/>
                    <a:lstStyle/>
                    <a:p>
                      <a:pPr algn="ctr" fontAlgn="b"/>
                      <a:r>
                        <a:rPr lang="en-GB" sz="1300" u="none" strike="noStrike" kern="1200" dirty="0">
                          <a:solidFill>
                            <a:schemeClr val="bg1"/>
                          </a:solidFill>
                          <a:effectLst/>
                          <a:latin typeface="+mn-lt"/>
                          <a:ea typeface="+mn-ea"/>
                          <a:cs typeface="+mn-cs"/>
                        </a:rPr>
                        <a:t>Coefficient</a:t>
                      </a:r>
                    </a:p>
                  </a:txBody>
                  <a:tcPr marL="9525" marR="9525" marT="9525" marB="0" anchor="b"/>
                </a:tc>
                <a:tc>
                  <a:txBody>
                    <a:bodyPr/>
                    <a:lstStyle/>
                    <a:p>
                      <a:pPr algn="ctr" fontAlgn="b"/>
                      <a:r>
                        <a:rPr lang="en-GB" sz="1300" u="none" strike="noStrike" kern="1200" dirty="0">
                          <a:solidFill>
                            <a:schemeClr val="bg1"/>
                          </a:solidFill>
                          <a:effectLst/>
                          <a:latin typeface="+mn-lt"/>
                          <a:ea typeface="+mn-ea"/>
                          <a:cs typeface="+mn-cs"/>
                        </a:rPr>
                        <a:t>p</a:t>
                      </a:r>
                    </a:p>
                  </a:txBody>
                  <a:tcPr marL="9525" marR="9525" marT="9525" marB="0" anchor="b"/>
                </a:tc>
                <a:tc>
                  <a:txBody>
                    <a:bodyPr/>
                    <a:lstStyle/>
                    <a:p>
                      <a:pPr algn="ctr" fontAlgn="b"/>
                      <a:r>
                        <a:rPr lang="en-GB" sz="1300" u="none" strike="noStrike" kern="1200" dirty="0">
                          <a:solidFill>
                            <a:schemeClr val="bg1"/>
                          </a:solidFill>
                          <a:effectLst/>
                          <a:latin typeface="+mn-lt"/>
                          <a:ea typeface="+mn-ea"/>
                          <a:cs typeface="+mn-cs"/>
                        </a:rPr>
                        <a:t>CI Lower</a:t>
                      </a:r>
                    </a:p>
                  </a:txBody>
                  <a:tcPr marL="9525" marR="9525" marT="9525" marB="0" anchor="b"/>
                </a:tc>
                <a:tc>
                  <a:txBody>
                    <a:bodyPr/>
                    <a:lstStyle/>
                    <a:p>
                      <a:pPr algn="ctr" fontAlgn="b"/>
                      <a:r>
                        <a:rPr lang="en-GB" sz="1300" u="none" strike="noStrike" kern="1200" dirty="0">
                          <a:solidFill>
                            <a:schemeClr val="bg1"/>
                          </a:solidFill>
                          <a:effectLst/>
                          <a:latin typeface="+mn-lt"/>
                          <a:ea typeface="+mn-ea"/>
                          <a:cs typeface="+mn-cs"/>
                        </a:rPr>
                        <a:t>CI Upper</a:t>
                      </a:r>
                    </a:p>
                  </a:txBody>
                  <a:tcPr marL="9525" marR="9525" marT="9525" marB="0" anchor="b"/>
                </a:tc>
                <a:extLst>
                  <a:ext uri="{0D108BD9-81ED-4DB2-BD59-A6C34878D82A}">
                    <a16:rowId xmlns="" xmlns:a16="http://schemas.microsoft.com/office/drawing/2014/main" val="3146081554"/>
                  </a:ext>
                </a:extLst>
              </a:tr>
              <a:tr h="207502">
                <a:tc>
                  <a:txBody>
                    <a:bodyPr/>
                    <a:lstStyle/>
                    <a:p>
                      <a:pPr algn="l" fontAlgn="b"/>
                      <a:r>
                        <a:rPr lang="en-GB" sz="1300" b="1" u="none" strike="noStrike" kern="1200" dirty="0">
                          <a:solidFill>
                            <a:schemeClr val="tx1"/>
                          </a:solidFill>
                          <a:effectLst/>
                          <a:latin typeface="+mn-lt"/>
                          <a:ea typeface="+mn-ea"/>
                          <a:cs typeface="+mn-cs"/>
                        </a:rPr>
                        <a:t>Age (Ref 50-54yrs)</a:t>
                      </a: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extLst>
                  <a:ext uri="{0D108BD9-81ED-4DB2-BD59-A6C34878D82A}">
                    <a16:rowId xmlns="" xmlns:a16="http://schemas.microsoft.com/office/drawing/2014/main" val="10002"/>
                  </a:ext>
                </a:extLst>
              </a:tr>
              <a:tr h="207502">
                <a:tc>
                  <a:txBody>
                    <a:bodyPr/>
                    <a:lstStyle/>
                    <a:p>
                      <a:pPr algn="l" fontAlgn="b"/>
                      <a:r>
                        <a:rPr lang="en-GB" sz="1300" u="none" strike="noStrike" kern="1200" dirty="0">
                          <a:solidFill>
                            <a:schemeClr val="tx1"/>
                          </a:solidFill>
                          <a:effectLst/>
                          <a:latin typeface="+mn-lt"/>
                          <a:ea typeface="+mn-ea"/>
                          <a:cs typeface="+mn-cs"/>
                        </a:rPr>
                        <a:t>55-59</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0.110</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0.098</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0.121</a:t>
                      </a:r>
                    </a:p>
                  </a:txBody>
                  <a:tcPr marL="9525" marR="9525" marT="9525" marB="0" anchor="b">
                    <a:solidFill>
                      <a:schemeClr val="bg1"/>
                    </a:solidFill>
                  </a:tcPr>
                </a:tc>
                <a:extLst>
                  <a:ext uri="{0D108BD9-81ED-4DB2-BD59-A6C34878D82A}">
                    <a16:rowId xmlns="" xmlns:a16="http://schemas.microsoft.com/office/drawing/2014/main" val="1292208399"/>
                  </a:ext>
                </a:extLst>
              </a:tr>
              <a:tr h="207502">
                <a:tc>
                  <a:txBody>
                    <a:bodyPr/>
                    <a:lstStyle/>
                    <a:p>
                      <a:pPr algn="l" fontAlgn="b"/>
                      <a:r>
                        <a:rPr lang="en-GB" sz="1300" u="none" strike="noStrike" kern="1200">
                          <a:solidFill>
                            <a:schemeClr val="tx1"/>
                          </a:solidFill>
                          <a:effectLst/>
                          <a:latin typeface="+mn-lt"/>
                          <a:ea typeface="+mn-ea"/>
                          <a:cs typeface="+mn-cs"/>
                        </a:rPr>
                        <a:t>60-64</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0.555</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0.544</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0.566</a:t>
                      </a:r>
                    </a:p>
                  </a:txBody>
                  <a:tcPr marL="9525" marR="9525" marT="9525" marB="0" anchor="b">
                    <a:solidFill>
                      <a:schemeClr val="bg1"/>
                    </a:solidFill>
                  </a:tcPr>
                </a:tc>
                <a:extLst>
                  <a:ext uri="{0D108BD9-81ED-4DB2-BD59-A6C34878D82A}">
                    <a16:rowId xmlns="" xmlns:a16="http://schemas.microsoft.com/office/drawing/2014/main" val="2105277770"/>
                  </a:ext>
                </a:extLst>
              </a:tr>
              <a:tr h="207502">
                <a:tc>
                  <a:txBody>
                    <a:bodyPr/>
                    <a:lstStyle/>
                    <a:p>
                      <a:pPr algn="l" fontAlgn="b"/>
                      <a:r>
                        <a:rPr lang="en-GB" sz="1300" u="none" strike="noStrike" kern="1200" dirty="0">
                          <a:solidFill>
                            <a:schemeClr val="tx1"/>
                          </a:solidFill>
                          <a:effectLst/>
                          <a:latin typeface="+mn-lt"/>
                          <a:ea typeface="+mn-ea"/>
                          <a:cs typeface="+mn-cs"/>
                        </a:rPr>
                        <a:t>65-69</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0.175</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0.164</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0.185</a:t>
                      </a:r>
                    </a:p>
                  </a:txBody>
                  <a:tcPr marL="9525" marR="9525" marT="9525" marB="0" anchor="b">
                    <a:solidFill>
                      <a:schemeClr val="bg1"/>
                    </a:solidFill>
                  </a:tcPr>
                </a:tc>
                <a:extLst>
                  <a:ext uri="{0D108BD9-81ED-4DB2-BD59-A6C34878D82A}">
                    <a16:rowId xmlns="" xmlns:a16="http://schemas.microsoft.com/office/drawing/2014/main" val="1706101684"/>
                  </a:ext>
                </a:extLst>
              </a:tr>
              <a:tr h="207502">
                <a:tc>
                  <a:txBody>
                    <a:bodyPr/>
                    <a:lstStyle/>
                    <a:p>
                      <a:pPr algn="l" fontAlgn="b"/>
                      <a:r>
                        <a:rPr lang="en-GB" sz="1300" u="none" strike="noStrike" kern="1200" dirty="0">
                          <a:solidFill>
                            <a:schemeClr val="tx1"/>
                          </a:solidFill>
                          <a:effectLst/>
                          <a:latin typeface="+mn-lt"/>
                          <a:ea typeface="+mn-ea"/>
                          <a:cs typeface="+mn-cs"/>
                        </a:rPr>
                        <a:t>70-75</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0.864</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0.852</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0.875</a:t>
                      </a:r>
                    </a:p>
                  </a:txBody>
                  <a:tcPr marL="9525" marR="9525" marT="9525" marB="0" anchor="b">
                    <a:solidFill>
                      <a:schemeClr val="bg1"/>
                    </a:solidFill>
                  </a:tcPr>
                </a:tc>
                <a:extLst>
                  <a:ext uri="{0D108BD9-81ED-4DB2-BD59-A6C34878D82A}">
                    <a16:rowId xmlns="" xmlns:a16="http://schemas.microsoft.com/office/drawing/2014/main" val="3625743821"/>
                  </a:ext>
                </a:extLst>
              </a:tr>
              <a:tr h="207502">
                <a:tc>
                  <a:txBody>
                    <a:bodyPr/>
                    <a:lstStyle/>
                    <a:p>
                      <a:pPr algn="l" fontAlgn="b"/>
                      <a:r>
                        <a:rPr lang="en-GB" sz="1300" u="none" strike="noStrike" kern="1200" dirty="0">
                          <a:solidFill>
                            <a:schemeClr val="tx1"/>
                          </a:solidFill>
                          <a:effectLst/>
                          <a:latin typeface="+mn-lt"/>
                          <a:ea typeface="+mn-ea"/>
                          <a:cs typeface="+mn-cs"/>
                        </a:rPr>
                        <a:t>75-80</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0.704</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0.691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0.717</a:t>
                      </a:r>
                    </a:p>
                  </a:txBody>
                  <a:tcPr marL="9525" marR="9525" marT="9525" marB="0" anchor="b">
                    <a:solidFill>
                      <a:schemeClr val="bg1"/>
                    </a:solidFill>
                  </a:tcPr>
                </a:tc>
                <a:extLst>
                  <a:ext uri="{0D108BD9-81ED-4DB2-BD59-A6C34878D82A}">
                    <a16:rowId xmlns="" xmlns:a16="http://schemas.microsoft.com/office/drawing/2014/main" val="2421803155"/>
                  </a:ext>
                </a:extLst>
              </a:tr>
              <a:tr h="207502">
                <a:tc>
                  <a:txBody>
                    <a:bodyPr/>
                    <a:lstStyle/>
                    <a:p>
                      <a:pPr algn="l" fontAlgn="b"/>
                      <a:r>
                        <a:rPr lang="en-GB" sz="1300" u="none" strike="noStrike" kern="1200">
                          <a:solidFill>
                            <a:schemeClr val="tx1"/>
                          </a:solidFill>
                          <a:effectLst/>
                          <a:latin typeface="+mn-lt"/>
                          <a:ea typeface="+mn-ea"/>
                          <a:cs typeface="+mn-cs"/>
                        </a:rPr>
                        <a:t>80+ years</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0.794</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0.781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0.807</a:t>
                      </a:r>
                    </a:p>
                  </a:txBody>
                  <a:tcPr marL="9525" marR="9525" marT="9525" marB="0" anchor="b">
                    <a:solidFill>
                      <a:schemeClr val="bg1"/>
                    </a:solidFill>
                  </a:tcPr>
                </a:tc>
                <a:extLst>
                  <a:ext uri="{0D108BD9-81ED-4DB2-BD59-A6C34878D82A}">
                    <a16:rowId xmlns="" xmlns:a16="http://schemas.microsoft.com/office/drawing/2014/main" val="1649984867"/>
                  </a:ext>
                </a:extLst>
              </a:tr>
              <a:tr h="207502">
                <a:tc>
                  <a:txBody>
                    <a:bodyPr/>
                    <a:lstStyle/>
                    <a:p>
                      <a:pPr algn="l" fontAlgn="b"/>
                      <a:r>
                        <a:rPr lang="en-GB" sz="1300" b="1" u="none" strike="noStrike" kern="1200" dirty="0">
                          <a:solidFill>
                            <a:schemeClr val="tx1"/>
                          </a:solidFill>
                          <a:effectLst/>
                          <a:latin typeface="+mn-lt"/>
                          <a:ea typeface="+mn-ea"/>
                          <a:cs typeface="+mn-cs"/>
                        </a:rPr>
                        <a:t>Health (Ref </a:t>
                      </a:r>
                      <a:r>
                        <a:rPr lang="en-GB" sz="1300" b="1" u="none" strike="noStrike" kern="1200" dirty="0" smtClean="0">
                          <a:solidFill>
                            <a:schemeClr val="tx1"/>
                          </a:solidFill>
                          <a:effectLst/>
                          <a:latin typeface="+mn-lt"/>
                          <a:ea typeface="+mn-ea"/>
                          <a:cs typeface="+mn-cs"/>
                        </a:rPr>
                        <a:t>Poor)</a:t>
                      </a:r>
                      <a:endParaRPr lang="en-GB" sz="1300" b="1"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extLst>
                  <a:ext uri="{0D108BD9-81ED-4DB2-BD59-A6C34878D82A}">
                    <a16:rowId xmlns="" xmlns:a16="http://schemas.microsoft.com/office/drawing/2014/main" val="2774999805"/>
                  </a:ext>
                </a:extLst>
              </a:tr>
              <a:tr h="207502">
                <a:tc>
                  <a:txBody>
                    <a:bodyPr/>
                    <a:lstStyle/>
                    <a:p>
                      <a:pPr algn="l" fontAlgn="b"/>
                      <a:r>
                        <a:rPr lang="en-GB" sz="1300" u="none" strike="noStrike" dirty="0" smtClean="0">
                          <a:effectLst/>
                        </a:rPr>
                        <a:t>Excellent</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3.125</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3.110</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3.140</a:t>
                      </a:r>
                    </a:p>
                  </a:txBody>
                  <a:tcPr marL="9525" marR="9525" marT="9525" marB="0" anchor="b">
                    <a:solidFill>
                      <a:schemeClr val="bg1"/>
                    </a:solidFill>
                  </a:tcPr>
                </a:tc>
                <a:extLst>
                  <a:ext uri="{0D108BD9-81ED-4DB2-BD59-A6C34878D82A}">
                    <a16:rowId xmlns="" xmlns:a16="http://schemas.microsoft.com/office/drawing/2014/main" val="2583125276"/>
                  </a:ext>
                </a:extLst>
              </a:tr>
              <a:tr h="207502">
                <a:tc>
                  <a:txBody>
                    <a:bodyPr/>
                    <a:lstStyle/>
                    <a:p>
                      <a:pPr algn="l" fontAlgn="b"/>
                      <a:r>
                        <a:rPr lang="en-GB" sz="1300" u="none" strike="noStrike" dirty="0" smtClean="0">
                          <a:effectLst/>
                        </a:rPr>
                        <a:t>Very Good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2.525</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2.512</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2.537</a:t>
                      </a:r>
                    </a:p>
                  </a:txBody>
                  <a:tcPr marL="9525" marR="9525" marT="9525" marB="0" anchor="b">
                    <a:solidFill>
                      <a:schemeClr val="bg1"/>
                    </a:solidFill>
                  </a:tcPr>
                </a:tc>
                <a:extLst>
                  <a:ext uri="{0D108BD9-81ED-4DB2-BD59-A6C34878D82A}">
                    <a16:rowId xmlns="" xmlns:a16="http://schemas.microsoft.com/office/drawing/2014/main" val="984774490"/>
                  </a:ext>
                </a:extLst>
              </a:tr>
              <a:tr h="207502">
                <a:tc>
                  <a:txBody>
                    <a:bodyPr/>
                    <a:lstStyle/>
                    <a:p>
                      <a:pPr algn="l" fontAlgn="b"/>
                      <a:r>
                        <a:rPr lang="en-GB" sz="1300" b="0" i="0" u="none" strike="noStrike" dirty="0" smtClean="0">
                          <a:solidFill>
                            <a:schemeClr val="tx1"/>
                          </a:solidFill>
                          <a:effectLst/>
                          <a:latin typeface="+mn-lt"/>
                        </a:rPr>
                        <a:t>Good</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1.899</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1.886</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1.910</a:t>
                      </a:r>
                    </a:p>
                  </a:txBody>
                  <a:tcPr marL="9525" marR="9525" marT="9525" marB="0" anchor="b">
                    <a:solidFill>
                      <a:schemeClr val="bg1"/>
                    </a:solidFill>
                  </a:tcPr>
                </a:tc>
                <a:extLst>
                  <a:ext uri="{0D108BD9-81ED-4DB2-BD59-A6C34878D82A}">
                    <a16:rowId xmlns="" xmlns:a16="http://schemas.microsoft.com/office/drawing/2014/main" val="936756077"/>
                  </a:ext>
                </a:extLst>
              </a:tr>
              <a:tr h="207502">
                <a:tc>
                  <a:txBody>
                    <a:bodyPr/>
                    <a:lstStyle/>
                    <a:p>
                      <a:pPr algn="l" fontAlgn="b"/>
                      <a:r>
                        <a:rPr lang="en-GB" sz="1300" b="0" i="0" u="none" strike="noStrike" dirty="0" smtClean="0">
                          <a:solidFill>
                            <a:schemeClr val="tx1"/>
                          </a:solidFill>
                          <a:effectLst/>
                          <a:latin typeface="+mn-lt"/>
                        </a:rPr>
                        <a:t>Fair</a:t>
                      </a:r>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1.521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1.508</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1.534</a:t>
                      </a:r>
                    </a:p>
                  </a:txBody>
                  <a:tcPr marL="9525" marR="9525" marT="9525" marB="0" anchor="b">
                    <a:solidFill>
                      <a:schemeClr val="bg1"/>
                    </a:solidFill>
                  </a:tcPr>
                </a:tc>
                <a:extLst>
                  <a:ext uri="{0D108BD9-81ED-4DB2-BD59-A6C34878D82A}">
                    <a16:rowId xmlns="" xmlns:a16="http://schemas.microsoft.com/office/drawing/2014/main" val="1656868302"/>
                  </a:ext>
                </a:extLst>
              </a:tr>
              <a:tr h="207502">
                <a:tc gridSpan="2">
                  <a:txBody>
                    <a:bodyPr/>
                    <a:lstStyle/>
                    <a:p>
                      <a:pPr algn="l" fontAlgn="b"/>
                      <a:r>
                        <a:rPr lang="en-GB" sz="1300" b="1" u="none" strike="noStrike" kern="1200" dirty="0">
                          <a:solidFill>
                            <a:schemeClr val="tx1"/>
                          </a:solidFill>
                          <a:effectLst/>
                          <a:latin typeface="+mn-lt"/>
                          <a:ea typeface="+mn-ea"/>
                          <a:cs typeface="+mn-cs"/>
                        </a:rPr>
                        <a:t>Marital Status (Ref Single)</a:t>
                      </a:r>
                    </a:p>
                  </a:txBody>
                  <a:tcPr marL="9525" marR="9525" marT="9525" marB="0" anchor="b">
                    <a:solidFill>
                      <a:schemeClr val="bg1"/>
                    </a:solidFill>
                  </a:tcPr>
                </a:tc>
                <a:tc hMerge="1">
                  <a:txBody>
                    <a:bodyPr/>
                    <a:lstStyle/>
                    <a:p>
                      <a:pPr algn="ctr" fontAlgn="b"/>
                      <a:endParaRPr lang="en-GB" sz="13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endParaRPr lang="en-GB" sz="1300" u="none" strike="noStrike" kern="120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extLst>
                  <a:ext uri="{0D108BD9-81ED-4DB2-BD59-A6C34878D82A}">
                    <a16:rowId xmlns="" xmlns:a16="http://schemas.microsoft.com/office/drawing/2014/main" val="3504151518"/>
                  </a:ext>
                </a:extLst>
              </a:tr>
              <a:tr h="176803">
                <a:tc>
                  <a:txBody>
                    <a:bodyPr/>
                    <a:lstStyle/>
                    <a:p>
                      <a:pPr algn="l" fontAlgn="b"/>
                      <a:r>
                        <a:rPr lang="en-GB" sz="1300" u="none" strike="noStrike" kern="1200">
                          <a:solidFill>
                            <a:schemeClr val="tx1"/>
                          </a:solidFill>
                          <a:effectLst/>
                          <a:latin typeface="+mn-lt"/>
                          <a:ea typeface="+mn-ea"/>
                          <a:cs typeface="+mn-cs"/>
                        </a:rPr>
                        <a:t>Married</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0.594</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0.582</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0.605</a:t>
                      </a:r>
                    </a:p>
                  </a:txBody>
                  <a:tcPr marL="9525" marR="9525" marT="9525" marB="0" anchor="b">
                    <a:solidFill>
                      <a:schemeClr val="bg1"/>
                    </a:solidFill>
                  </a:tcPr>
                </a:tc>
                <a:extLst>
                  <a:ext uri="{0D108BD9-81ED-4DB2-BD59-A6C34878D82A}">
                    <a16:rowId xmlns="" xmlns:a16="http://schemas.microsoft.com/office/drawing/2014/main" val="3799359790"/>
                  </a:ext>
                </a:extLst>
              </a:tr>
              <a:tr h="207502">
                <a:tc>
                  <a:txBody>
                    <a:bodyPr/>
                    <a:lstStyle/>
                    <a:p>
                      <a:pPr algn="l" fontAlgn="b"/>
                      <a:r>
                        <a:rPr lang="en-GB" sz="1300" u="none" strike="noStrike" kern="1200">
                          <a:solidFill>
                            <a:schemeClr val="tx1"/>
                          </a:solidFill>
                          <a:effectLst/>
                          <a:latin typeface="+mn-lt"/>
                          <a:ea typeface="+mn-ea"/>
                          <a:cs typeface="+mn-cs"/>
                        </a:rPr>
                        <a:t>Separated (married)</a:t>
                      </a:r>
                    </a:p>
                  </a:txBody>
                  <a:tcPr marL="9525" marR="9525" marT="9525" marB="0" anchor="b">
                    <a:solidFill>
                      <a:schemeClr val="bg1"/>
                    </a:solidFill>
                  </a:tcPr>
                </a:tc>
                <a:tc>
                  <a:txBody>
                    <a:bodyPr/>
                    <a:lstStyle/>
                    <a:p>
                      <a:pPr algn="ctr" fontAlgn="b"/>
                      <a:r>
                        <a:rPr lang="en-GB" sz="1300" u="none" strike="noStrike" kern="1200">
                          <a:solidFill>
                            <a:schemeClr val="tx1"/>
                          </a:solidFill>
                          <a:effectLst/>
                          <a:latin typeface="+mn-lt"/>
                          <a:ea typeface="+mn-ea"/>
                          <a:cs typeface="+mn-cs"/>
                        </a:rPr>
                        <a:t>-0.147</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-0.168</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-0.126</a:t>
                      </a:r>
                    </a:p>
                  </a:txBody>
                  <a:tcPr marL="9525" marR="9525" marT="9525" marB="0" anchor="b">
                    <a:solidFill>
                      <a:schemeClr val="bg1"/>
                    </a:solidFill>
                  </a:tcPr>
                </a:tc>
                <a:extLst>
                  <a:ext uri="{0D108BD9-81ED-4DB2-BD59-A6C34878D82A}">
                    <a16:rowId xmlns="" xmlns:a16="http://schemas.microsoft.com/office/drawing/2014/main" val="455550349"/>
                  </a:ext>
                </a:extLst>
              </a:tr>
              <a:tr h="207502">
                <a:tc>
                  <a:txBody>
                    <a:bodyPr/>
                    <a:lstStyle/>
                    <a:p>
                      <a:pPr algn="l" fontAlgn="b"/>
                      <a:r>
                        <a:rPr lang="en-GB" sz="1300" u="none" strike="noStrike" kern="1200" dirty="0">
                          <a:solidFill>
                            <a:schemeClr val="tx1"/>
                          </a:solidFill>
                          <a:effectLst/>
                          <a:latin typeface="+mn-lt"/>
                          <a:ea typeface="+mn-ea"/>
                          <a:cs typeface="+mn-cs"/>
                        </a:rPr>
                        <a:t>Divorced</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0.028</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0.002</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0.011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0.045</a:t>
                      </a:r>
                    </a:p>
                  </a:txBody>
                  <a:tcPr marL="9525" marR="9525" marT="9525" marB="0" anchor="b">
                    <a:solidFill>
                      <a:schemeClr val="bg1"/>
                    </a:solidFill>
                  </a:tcPr>
                </a:tc>
                <a:extLst>
                  <a:ext uri="{0D108BD9-81ED-4DB2-BD59-A6C34878D82A}">
                    <a16:rowId xmlns="" xmlns:a16="http://schemas.microsoft.com/office/drawing/2014/main" val="3584906367"/>
                  </a:ext>
                </a:extLst>
              </a:tr>
              <a:tr h="207502">
                <a:tc>
                  <a:txBody>
                    <a:bodyPr/>
                    <a:lstStyle/>
                    <a:p>
                      <a:pPr algn="l" fontAlgn="b"/>
                      <a:r>
                        <a:rPr lang="en-GB" sz="1300" u="none" strike="noStrike" kern="1200" dirty="0">
                          <a:solidFill>
                            <a:schemeClr val="tx1"/>
                          </a:solidFill>
                          <a:effectLst/>
                          <a:latin typeface="+mn-lt"/>
                          <a:ea typeface="+mn-ea"/>
                          <a:cs typeface="+mn-cs"/>
                        </a:rPr>
                        <a:t>Widowed</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0.110</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0.096</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0.125</a:t>
                      </a:r>
                    </a:p>
                  </a:txBody>
                  <a:tcPr marL="9525" marR="9525" marT="9525" marB="0" anchor="b">
                    <a:solidFill>
                      <a:schemeClr val="bg1"/>
                    </a:solidFill>
                  </a:tcPr>
                </a:tc>
                <a:extLst>
                  <a:ext uri="{0D108BD9-81ED-4DB2-BD59-A6C34878D82A}">
                    <a16:rowId xmlns="" xmlns:a16="http://schemas.microsoft.com/office/drawing/2014/main" val="1853897637"/>
                  </a:ext>
                </a:extLst>
              </a:tr>
              <a:tr h="207502">
                <a:tc>
                  <a:txBody>
                    <a:bodyPr/>
                    <a:lstStyle/>
                    <a:p>
                      <a:pPr algn="l"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tc>
                  <a:txBody>
                    <a:bodyPr/>
                    <a:lstStyle/>
                    <a:p>
                      <a:pPr algn="ctr" fontAlgn="b"/>
                      <a:endParaRPr lang="en-GB" sz="1300" u="none" strike="noStrike" kern="1200" dirty="0">
                        <a:solidFill>
                          <a:schemeClr val="tx1"/>
                        </a:solidFill>
                        <a:effectLst/>
                        <a:latin typeface="+mn-lt"/>
                        <a:ea typeface="+mn-ea"/>
                        <a:cs typeface="+mn-cs"/>
                      </a:endParaRPr>
                    </a:p>
                  </a:txBody>
                  <a:tcPr marL="9525" marR="9525" marT="9525" marB="0" anchor="b">
                    <a:solidFill>
                      <a:schemeClr val="bg1"/>
                    </a:solidFill>
                  </a:tcPr>
                </a:tc>
                <a:extLst>
                  <a:ext uri="{0D108BD9-81ED-4DB2-BD59-A6C34878D82A}">
                    <a16:rowId xmlns="" xmlns:a16="http://schemas.microsoft.com/office/drawing/2014/main" val="4293902220"/>
                  </a:ext>
                </a:extLst>
              </a:tr>
              <a:tr h="207502">
                <a:tc>
                  <a:txBody>
                    <a:bodyPr/>
                    <a:lstStyle/>
                    <a:p>
                      <a:pPr algn="l" fontAlgn="b">
                        <a:spcBef>
                          <a:spcPts val="1200"/>
                        </a:spcBef>
                      </a:pPr>
                      <a:r>
                        <a:rPr lang="en-GB" sz="1300" u="none" strike="noStrike" kern="1200" dirty="0">
                          <a:solidFill>
                            <a:schemeClr val="tx1"/>
                          </a:solidFill>
                          <a:effectLst/>
                          <a:latin typeface="+mn-lt"/>
                          <a:ea typeface="+mn-ea"/>
                          <a:cs typeface="+mn-cs"/>
                        </a:rPr>
                        <a:t>Constant</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4.226</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&lt;0.001</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4.210</a:t>
                      </a:r>
                    </a:p>
                  </a:txBody>
                  <a:tcPr marL="9525" marR="9525" marT="9525" marB="0" anchor="b">
                    <a:solidFill>
                      <a:schemeClr val="bg1"/>
                    </a:solidFill>
                  </a:tcPr>
                </a:tc>
                <a:tc>
                  <a:txBody>
                    <a:bodyPr/>
                    <a:lstStyle/>
                    <a:p>
                      <a:pPr algn="ctr" fontAlgn="b"/>
                      <a:r>
                        <a:rPr lang="en-GB" sz="1300" u="none" strike="noStrike" kern="1200" dirty="0">
                          <a:solidFill>
                            <a:schemeClr val="tx1"/>
                          </a:solidFill>
                          <a:effectLst/>
                          <a:latin typeface="+mn-lt"/>
                          <a:ea typeface="+mn-ea"/>
                          <a:cs typeface="+mn-cs"/>
                        </a:rPr>
                        <a:t>4.242</a:t>
                      </a:r>
                    </a:p>
                  </a:txBody>
                  <a:tcPr marL="9525" marR="9525" marT="9525" marB="0" anchor="b">
                    <a:solidFill>
                      <a:schemeClr val="bg1"/>
                    </a:solidFill>
                  </a:tcPr>
                </a:tc>
                <a:extLst>
                  <a:ext uri="{0D108BD9-81ED-4DB2-BD59-A6C34878D82A}">
                    <a16:rowId xmlns="" xmlns:a16="http://schemas.microsoft.com/office/drawing/2014/main" val="2618384929"/>
                  </a:ext>
                </a:extLst>
              </a:tr>
            </a:tbl>
          </a:graphicData>
        </a:graphic>
      </p:graphicFrame>
    </p:spTree>
    <p:extLst>
      <p:ext uri="{BB962C8B-B14F-4D97-AF65-F5344CB8AC3E}">
        <p14:creationId xmlns:p14="http://schemas.microsoft.com/office/powerpoint/2010/main" val="3742198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264" r="16264"/>
          <a:stretch>
            <a:fillRect/>
          </a:stretch>
        </p:blipFill>
        <p:spPr/>
      </p:pic>
      <p:sp>
        <p:nvSpPr>
          <p:cNvPr id="3" name="Title 2"/>
          <p:cNvSpPr>
            <a:spLocks noGrp="1"/>
          </p:cNvSpPr>
          <p:nvPr>
            <p:ph type="title"/>
          </p:nvPr>
        </p:nvSpPr>
        <p:spPr/>
        <p:txBody>
          <a:bodyPr/>
          <a:lstStyle/>
          <a:p>
            <a:r>
              <a:rPr lang="en-GB" dirty="0" smtClean="0"/>
              <a:t>Next Steps</a:t>
            </a:r>
            <a:endParaRPr lang="en-GB" dirty="0"/>
          </a:p>
        </p:txBody>
      </p:sp>
      <p:sp>
        <p:nvSpPr>
          <p:cNvPr id="4" name="Content Placeholder 3"/>
          <p:cNvSpPr>
            <a:spLocks noGrp="1"/>
          </p:cNvSpPr>
          <p:nvPr>
            <p:ph idx="1"/>
          </p:nvPr>
        </p:nvSpPr>
        <p:spPr>
          <a:xfrm>
            <a:off x="1043896" y="2370220"/>
            <a:ext cx="2088000" cy="2001729"/>
          </a:xfrm>
        </p:spPr>
        <p:txBody>
          <a:bodyPr/>
          <a:lstStyle/>
          <a:p>
            <a:r>
              <a:rPr lang="en-GB" dirty="0" smtClean="0"/>
              <a:t>Explore other explanatory factors</a:t>
            </a:r>
          </a:p>
          <a:p>
            <a:pPr marL="171450" indent="-171450">
              <a:buFont typeface="Arial" panose="020B0604020202020204" pitchFamily="34" charset="0"/>
              <a:buChar char="•"/>
            </a:pPr>
            <a:r>
              <a:rPr lang="en-GB" dirty="0" smtClean="0"/>
              <a:t>Income</a:t>
            </a:r>
          </a:p>
          <a:p>
            <a:pPr marL="171450" indent="-171450">
              <a:buFont typeface="Arial" panose="020B0604020202020204" pitchFamily="34" charset="0"/>
              <a:buChar char="•"/>
            </a:pPr>
            <a:r>
              <a:rPr lang="en-GB" dirty="0" smtClean="0"/>
              <a:t>Employment</a:t>
            </a:r>
          </a:p>
          <a:p>
            <a:pPr marL="171450" indent="-171450">
              <a:buFont typeface="Arial" panose="020B0604020202020204" pitchFamily="34" charset="0"/>
              <a:buChar char="•"/>
            </a:pPr>
            <a:r>
              <a:rPr lang="en-GB" dirty="0" smtClean="0"/>
              <a:t>Social Support</a:t>
            </a:r>
          </a:p>
          <a:p>
            <a:pPr marL="171450" indent="-171450">
              <a:buFont typeface="Arial" panose="020B0604020202020204" pitchFamily="34" charset="0"/>
              <a:buChar char="•"/>
            </a:pPr>
            <a:endParaRPr lang="en-GB" dirty="0"/>
          </a:p>
          <a:p>
            <a:r>
              <a:rPr lang="en-GB" dirty="0" smtClean="0"/>
              <a:t>Draw comparisons with other ageing studies</a:t>
            </a:r>
            <a:endParaRPr lang="en-GB" dirty="0"/>
          </a:p>
          <a:p>
            <a:endParaRPr lang="en-GB" dirty="0"/>
          </a:p>
        </p:txBody>
      </p:sp>
    </p:spTree>
    <p:extLst>
      <p:ext uri="{BB962C8B-B14F-4D97-AF65-F5344CB8AC3E}">
        <p14:creationId xmlns:p14="http://schemas.microsoft.com/office/powerpoint/2010/main" val="67195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pPr marL="265113" indent="-265113"/>
            <a:r>
              <a:rPr lang="en-GB" dirty="0" smtClean="0"/>
              <a:t>1.   </a:t>
            </a:r>
            <a:r>
              <a:rPr lang="en-GB" dirty="0" err="1" smtClean="0"/>
              <a:t>Allin</a:t>
            </a:r>
            <a:r>
              <a:rPr lang="en-GB" dirty="0"/>
              <a:t>, P. &amp; Hand, D. J. New statistics for old?-measuring the wellbeing of the UK. </a:t>
            </a:r>
            <a:r>
              <a:rPr lang="en-GB" i="1" dirty="0"/>
              <a:t>J. R. Stat. Soc. Ser. A (Statistics Soc.</a:t>
            </a:r>
            <a:r>
              <a:rPr lang="en-GB" dirty="0"/>
              <a:t> </a:t>
            </a:r>
            <a:r>
              <a:rPr lang="en-GB" b="1" dirty="0"/>
              <a:t>180,</a:t>
            </a:r>
            <a:r>
              <a:rPr lang="en-GB" dirty="0"/>
              <a:t> 3–43 (2017).</a:t>
            </a:r>
          </a:p>
          <a:p>
            <a:pPr marL="265113" indent="-265113"/>
            <a:r>
              <a:rPr lang="en-GB" dirty="0" smtClean="0"/>
              <a:t>2.</a:t>
            </a:r>
            <a:r>
              <a:rPr lang="en-GB" dirty="0"/>
              <a:t> </a:t>
            </a:r>
            <a:r>
              <a:rPr lang="en-GB" dirty="0" smtClean="0"/>
              <a:t> New </a:t>
            </a:r>
            <a:r>
              <a:rPr lang="en-GB" dirty="0"/>
              <a:t>Economics Foundation (NEF). </a:t>
            </a:r>
            <a:r>
              <a:rPr lang="en-GB" i="1" dirty="0"/>
              <a:t>Measuring well-being in policy: issues and applications</a:t>
            </a:r>
            <a:r>
              <a:rPr lang="en-GB" dirty="0"/>
              <a:t>. (2008).</a:t>
            </a:r>
          </a:p>
          <a:p>
            <a:pPr marL="265113" indent="-265113"/>
            <a:r>
              <a:rPr lang="en-GB" dirty="0"/>
              <a:t>3.	</a:t>
            </a:r>
            <a:r>
              <a:rPr lang="en-GB" dirty="0" smtClean="0"/>
              <a:t>ONS</a:t>
            </a:r>
            <a:r>
              <a:rPr lang="en-GB" dirty="0"/>
              <a:t>. </a:t>
            </a:r>
            <a:r>
              <a:rPr lang="en-GB" i="1" dirty="0"/>
              <a:t>Personal well-being in the UK - Office for National Statistics</a:t>
            </a:r>
            <a:r>
              <a:rPr lang="en-GB" dirty="0"/>
              <a:t>. (2017).</a:t>
            </a:r>
          </a:p>
          <a:p>
            <a:pPr marL="265113" indent="-265113"/>
            <a:r>
              <a:rPr lang="en-GB" dirty="0"/>
              <a:t>4</a:t>
            </a:r>
            <a:r>
              <a:rPr lang="en-GB" dirty="0" smtClean="0"/>
              <a:t>.  ONS</a:t>
            </a:r>
            <a:r>
              <a:rPr lang="en-GB" dirty="0"/>
              <a:t>. </a:t>
            </a:r>
            <a:r>
              <a:rPr lang="en-GB" i="1" dirty="0"/>
              <a:t>Measuring National Well-being - Office for National Statistics</a:t>
            </a:r>
            <a:r>
              <a:rPr lang="en-GB" dirty="0"/>
              <a:t>. (2015).</a:t>
            </a:r>
          </a:p>
          <a:p>
            <a:pPr marL="265113" indent="-265113"/>
            <a:r>
              <a:rPr lang="en-GB" dirty="0"/>
              <a:t>5</a:t>
            </a:r>
            <a:r>
              <a:rPr lang="en-GB" dirty="0" smtClean="0"/>
              <a:t>.  HAGIS</a:t>
            </a:r>
            <a:r>
              <a:rPr lang="en-GB" dirty="0"/>
              <a:t>. HAGIS Home - Healthy Ageing In Scotland (HAGIS). (2016). Available at: http://www.hagis.scot/. </a:t>
            </a:r>
          </a:p>
          <a:p>
            <a:endParaRPr lang="en-GB" dirty="0"/>
          </a:p>
        </p:txBody>
      </p:sp>
    </p:spTree>
    <p:extLst>
      <p:ext uri="{BB962C8B-B14F-4D97-AF65-F5344CB8AC3E}">
        <p14:creationId xmlns:p14="http://schemas.microsoft.com/office/powerpoint/2010/main" val="2937678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r>
              <a:rPr lang="en-GB" dirty="0" smtClean="0"/>
              <a:t>With thanks to…</a:t>
            </a:r>
          </a:p>
          <a:p>
            <a:r>
              <a:rPr lang="en-GB" dirty="0"/>
              <a:t>	</a:t>
            </a:r>
            <a:r>
              <a:rPr lang="en-GB" dirty="0" smtClean="0"/>
              <a:t>		Professor David Bell</a:t>
            </a:r>
          </a:p>
          <a:p>
            <a:endParaRPr lang="en-GB" dirty="0"/>
          </a:p>
          <a:p>
            <a:endParaRPr lang="en-GB" dirty="0" smtClean="0"/>
          </a:p>
          <a:p>
            <a:endParaRPr lang="en-GB" dirty="0"/>
          </a:p>
          <a:p>
            <a:pPr algn="ctr"/>
            <a:r>
              <a:rPr lang="en-GB" dirty="0" smtClean="0"/>
              <a:t>Come along and see the HAGIS poster at the Poster session</a:t>
            </a:r>
          </a:p>
          <a:p>
            <a:pPr algn="ctr"/>
            <a:r>
              <a:rPr lang="en-GB" dirty="0" smtClean="0"/>
              <a:t>This evening at 18.30 (wine available) </a:t>
            </a:r>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6731" y="445132"/>
            <a:ext cx="1551256" cy="835598"/>
          </a:xfrm>
          <a:prstGeom prst="rect">
            <a:avLst/>
          </a:prstGeom>
        </p:spPr>
      </p:pic>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274" y="2536871"/>
            <a:ext cx="890223" cy="3516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875" y="2546512"/>
            <a:ext cx="1184762" cy="3420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2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048" y="660709"/>
            <a:ext cx="3118878" cy="999000"/>
          </a:xfrm>
        </p:spPr>
        <p:txBody>
          <a:bodyPr/>
          <a:lstStyle/>
          <a:p>
            <a:r>
              <a:rPr lang="en-GB" dirty="0"/>
              <a:t>Approaches to Wellbeing</a:t>
            </a:r>
          </a:p>
        </p:txBody>
      </p:sp>
      <p:sp>
        <p:nvSpPr>
          <p:cNvPr id="3" name="Content Placeholder 2"/>
          <p:cNvSpPr>
            <a:spLocks noGrp="1"/>
          </p:cNvSpPr>
          <p:nvPr>
            <p:ph idx="1"/>
          </p:nvPr>
        </p:nvSpPr>
        <p:spPr>
          <a:xfrm>
            <a:off x="1044048" y="1167063"/>
            <a:ext cx="3567876" cy="3303935"/>
          </a:xfrm>
        </p:spPr>
        <p:txBody>
          <a:bodyPr/>
          <a:lstStyle/>
          <a:p>
            <a:pPr marL="285750" indent="-285750">
              <a:buFont typeface="Arial" panose="020B0604020202020204" pitchFamily="34" charset="0"/>
              <a:buChar char="•"/>
            </a:pPr>
            <a:r>
              <a:rPr lang="en-GB" dirty="0" smtClean="0"/>
              <a:t>Concepts of wellbeing have been discussed in the UK since, at least, the Age of Enlightenment</a:t>
            </a:r>
          </a:p>
          <a:p>
            <a:pPr marL="285750" indent="-285750">
              <a:buFont typeface="Arial" panose="020B0604020202020204" pitchFamily="34" charset="0"/>
              <a:buChar char="•"/>
            </a:pPr>
            <a:r>
              <a:rPr lang="en-GB" dirty="0" smtClean="0"/>
              <a:t>Academic inter-disciplinary study of wellbeing</a:t>
            </a:r>
          </a:p>
          <a:p>
            <a:pPr marL="285750" indent="-285750">
              <a:buFont typeface="Arial" panose="020B0604020202020204" pitchFamily="34" charset="0"/>
              <a:buChar char="•"/>
            </a:pPr>
            <a:r>
              <a:rPr lang="en-GB" dirty="0" smtClean="0"/>
              <a:t>Measures of wellbeing are to be found in surveys across the globe, including Organisation for Economic Co-operation &amp; Development (OECD), Office for National Statistics (ONS) and many household/population surveys </a:t>
            </a:r>
          </a:p>
          <a:p>
            <a:pPr marL="285750" indent="-285750">
              <a:buFont typeface="Arial" panose="020B0604020202020204" pitchFamily="34" charset="0"/>
              <a:buChar char="•"/>
            </a:pPr>
            <a:endParaRPr lang="en-GB" dirty="0" smtClean="0"/>
          </a:p>
          <a:p>
            <a:endParaRPr lang="en-GB" dirty="0"/>
          </a:p>
        </p:txBody>
      </p:sp>
      <p:sp>
        <p:nvSpPr>
          <p:cNvPr id="5" name="Text Placeholder 4"/>
          <p:cNvSpPr>
            <a:spLocks noGrp="1"/>
          </p:cNvSpPr>
          <p:nvPr>
            <p:ph type="body" sz="quarter" idx="14"/>
          </p:nvPr>
        </p:nvSpPr>
        <p:spPr>
          <a:xfrm>
            <a:off x="4907796" y="2988506"/>
            <a:ext cx="4007604" cy="1377000"/>
          </a:xfrm>
        </p:spPr>
        <p:txBody>
          <a:bodyPr/>
          <a:lstStyle/>
          <a:p>
            <a:pPr>
              <a:lnSpc>
                <a:spcPct val="100000"/>
              </a:lnSpc>
            </a:pPr>
            <a:r>
              <a:rPr lang="en-GB" sz="2000" dirty="0" smtClean="0"/>
              <a:t>“..</a:t>
            </a:r>
            <a:r>
              <a:rPr lang="en-GB" sz="2000" baseline="0" dirty="0" smtClean="0"/>
              <a:t> </a:t>
            </a:r>
            <a:r>
              <a:rPr lang="en-GB" sz="2000" dirty="0"/>
              <a:t>an inquiry into the state of a country for the purposes of ascertaining the quantum of happiness enjoyed by its inhabitants and the means of its future improvement</a:t>
            </a:r>
            <a:r>
              <a:rPr lang="en-GB" sz="2000" dirty="0" smtClean="0"/>
              <a:t>”</a:t>
            </a:r>
          </a:p>
          <a:p>
            <a:pPr algn="r">
              <a:lnSpc>
                <a:spcPct val="100000"/>
              </a:lnSpc>
            </a:pPr>
            <a:endParaRPr lang="en-GB" sz="2000" baseline="-25000" dirty="0" smtClean="0">
              <a:latin typeface="+mn-lt"/>
            </a:endParaRPr>
          </a:p>
          <a:p>
            <a:pPr algn="r">
              <a:lnSpc>
                <a:spcPct val="100000"/>
              </a:lnSpc>
            </a:pPr>
            <a:r>
              <a:rPr lang="en-GB" sz="2000" baseline="-25000" dirty="0" smtClean="0">
                <a:latin typeface="+mn-lt"/>
              </a:rPr>
              <a:t>Sir John Sinclair</a:t>
            </a:r>
          </a:p>
          <a:p>
            <a:pPr algn="r">
              <a:lnSpc>
                <a:spcPct val="100000"/>
              </a:lnSpc>
            </a:pPr>
            <a:r>
              <a:rPr lang="en-GB" sz="2000" baseline="-25000" dirty="0" smtClean="0">
                <a:latin typeface="+mn-lt"/>
              </a:rPr>
              <a:t>Founding member of Royal Statistical Society, (1798)</a:t>
            </a:r>
            <a:r>
              <a:rPr lang="en-GB" sz="1400" baseline="0" dirty="0" smtClean="0">
                <a:latin typeface="+mn-lt"/>
              </a:rPr>
              <a:t>1</a:t>
            </a:r>
          </a:p>
          <a:p>
            <a:pPr>
              <a:lnSpc>
                <a:spcPct val="100000"/>
              </a:lnSpc>
            </a:pPr>
            <a:endParaRPr lang="en-GB" sz="2000" dirty="0"/>
          </a:p>
        </p:txBody>
      </p:sp>
      <p:pic>
        <p:nvPicPr>
          <p:cNvPr id="1026" name="Picture 2" descr="https://digitalblog.ons.gov.uk/wp-content/uploads/sites/9/2017/07/cover-1-630x470.jp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8502" b="850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8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Approaches to Wellbeing</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a:t>Dynamic Model of Wellbeing </a:t>
            </a:r>
            <a:r>
              <a:rPr lang="en-GB" baseline="30000" dirty="0" smtClean="0"/>
              <a:t>2</a:t>
            </a:r>
          </a:p>
          <a:p>
            <a:pPr marL="285750" indent="-285750">
              <a:buFont typeface="Arial" panose="020B0604020202020204" pitchFamily="34" charset="0"/>
              <a:buChar char="•"/>
            </a:pPr>
            <a:r>
              <a:rPr lang="en-GB" sz="1400" dirty="0" smtClean="0"/>
              <a:t>5 </a:t>
            </a:r>
            <a:r>
              <a:rPr lang="en-GB" sz="1400" dirty="0"/>
              <a:t>key theoretical approaches to wellbeing, each with implications for its measurements</a:t>
            </a:r>
          </a:p>
          <a:p>
            <a:pPr marL="285750" lvl="1" indent="-285750">
              <a:buFont typeface="Arial" panose="020B0604020202020204" pitchFamily="34" charset="0"/>
              <a:buChar char="•"/>
            </a:pPr>
            <a:endParaRPr lang="en-GB" dirty="0"/>
          </a:p>
          <a:p>
            <a:pPr marL="342900" indent="-342900">
              <a:lnSpc>
                <a:spcPct val="100000"/>
              </a:lnSpc>
              <a:buFont typeface="+mj-lt"/>
              <a:buAutoNum type="arabicPeriod"/>
            </a:pPr>
            <a:r>
              <a:rPr lang="en-GB" sz="1600" b="1" dirty="0">
                <a:solidFill>
                  <a:schemeClr val="tx1"/>
                </a:solidFill>
                <a:ea typeface="+mj-ea"/>
                <a:cs typeface="+mj-cs"/>
              </a:rPr>
              <a:t>Preference</a:t>
            </a:r>
            <a:r>
              <a:rPr lang="en-GB" sz="1600" b="1" dirty="0">
                <a:solidFill>
                  <a:srgbClr val="50307F"/>
                </a:solidFill>
                <a:ea typeface="+mj-ea"/>
                <a:cs typeface="+mj-cs"/>
              </a:rPr>
              <a:t> Satisfaction </a:t>
            </a:r>
            <a:r>
              <a:rPr lang="en-GB" sz="1600" b="1" dirty="0">
                <a:ea typeface="+mj-ea"/>
                <a:cs typeface="+mj-cs"/>
              </a:rPr>
              <a:t>(economic approach based on people’s resources)</a:t>
            </a:r>
          </a:p>
          <a:p>
            <a:pPr marL="342900" indent="-342900">
              <a:lnSpc>
                <a:spcPct val="100000"/>
              </a:lnSpc>
              <a:buFont typeface="+mj-lt"/>
              <a:buAutoNum type="arabicPeriod"/>
            </a:pPr>
            <a:r>
              <a:rPr lang="en-GB" sz="1600" b="1" dirty="0">
                <a:solidFill>
                  <a:srgbClr val="50307F"/>
                </a:solidFill>
                <a:ea typeface="+mj-ea"/>
                <a:cs typeface="+mj-cs"/>
              </a:rPr>
              <a:t>Objective Lists </a:t>
            </a:r>
            <a:r>
              <a:rPr lang="en-GB" sz="1600" b="1" dirty="0">
                <a:ea typeface="+mj-ea"/>
                <a:cs typeface="+mj-cs"/>
              </a:rPr>
              <a:t>(conditions, e.g. education, freedom, safety)</a:t>
            </a:r>
          </a:p>
          <a:p>
            <a:pPr marL="342900" indent="-342900">
              <a:lnSpc>
                <a:spcPct val="100000"/>
              </a:lnSpc>
              <a:buFont typeface="+mj-lt"/>
              <a:buAutoNum type="arabicPeriod"/>
            </a:pPr>
            <a:r>
              <a:rPr lang="en-GB" sz="1600" b="1" dirty="0">
                <a:solidFill>
                  <a:srgbClr val="50307F"/>
                </a:solidFill>
                <a:ea typeface="+mj-ea"/>
                <a:cs typeface="+mj-cs"/>
              </a:rPr>
              <a:t>Functioning </a:t>
            </a:r>
            <a:r>
              <a:rPr lang="en-GB" sz="1600" b="1" dirty="0">
                <a:ea typeface="+mj-ea"/>
                <a:cs typeface="+mj-cs"/>
              </a:rPr>
              <a:t>(‘flourishing’, characteristics of living well, e.g. social relations)</a:t>
            </a:r>
          </a:p>
          <a:p>
            <a:pPr marL="342900" indent="-342900">
              <a:lnSpc>
                <a:spcPct val="100000"/>
              </a:lnSpc>
              <a:buFont typeface="+mj-lt"/>
              <a:buAutoNum type="arabicPeriod"/>
            </a:pPr>
            <a:r>
              <a:rPr lang="en-GB" sz="1600" b="1" dirty="0" smtClean="0">
                <a:solidFill>
                  <a:srgbClr val="50307F"/>
                </a:solidFill>
                <a:ea typeface="+mj-ea"/>
                <a:cs typeface="+mj-cs"/>
              </a:rPr>
              <a:t>Hedonic accounts </a:t>
            </a:r>
            <a:r>
              <a:rPr lang="en-GB" sz="1600" b="1" dirty="0" smtClean="0">
                <a:ea typeface="+mj-ea"/>
                <a:cs typeface="+mj-cs"/>
              </a:rPr>
              <a:t>(balance between positive and negative emotions)</a:t>
            </a:r>
          </a:p>
          <a:p>
            <a:pPr marL="342900" indent="-342900">
              <a:lnSpc>
                <a:spcPct val="100000"/>
              </a:lnSpc>
              <a:buFont typeface="+mj-lt"/>
              <a:buAutoNum type="arabicPeriod"/>
            </a:pPr>
            <a:r>
              <a:rPr lang="en-GB" sz="1600" b="1" dirty="0" smtClean="0">
                <a:solidFill>
                  <a:srgbClr val="50307F"/>
                </a:solidFill>
                <a:ea typeface="+mj-ea"/>
                <a:cs typeface="+mj-cs"/>
              </a:rPr>
              <a:t>Evaluative accounts </a:t>
            </a:r>
            <a:r>
              <a:rPr lang="en-GB" sz="1600" b="1" dirty="0" smtClean="0">
                <a:ea typeface="+mj-ea"/>
                <a:cs typeface="+mj-cs"/>
              </a:rPr>
              <a:t>(individual assessment of how well their life is going)</a:t>
            </a:r>
          </a:p>
          <a:p>
            <a:pPr lvl="2" indent="0">
              <a:buNone/>
            </a:pPr>
            <a:endParaRPr lang="en-GB" dirty="0" smtClean="0"/>
          </a:p>
          <a:p>
            <a:endParaRPr lang="en-GB" dirty="0"/>
          </a:p>
          <a:p>
            <a:endParaRPr lang="en-GB" dirty="0"/>
          </a:p>
        </p:txBody>
      </p:sp>
    </p:spTree>
    <p:extLst>
      <p:ext uri="{BB962C8B-B14F-4D97-AF65-F5344CB8AC3E}">
        <p14:creationId xmlns:p14="http://schemas.microsoft.com/office/powerpoint/2010/main" val="158686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Approaches to Wellbeing</a:t>
            </a:r>
          </a:p>
        </p:txBody>
      </p:sp>
      <p:sp>
        <p:nvSpPr>
          <p:cNvPr id="3" name="Content Placeholder 2"/>
          <p:cNvSpPr>
            <a:spLocks noGrp="1"/>
          </p:cNvSpPr>
          <p:nvPr>
            <p:ph idx="1"/>
          </p:nvPr>
        </p:nvSpPr>
        <p:spPr>
          <a:xfrm>
            <a:off x="1052549" y="1647224"/>
            <a:ext cx="7740000" cy="2772000"/>
          </a:xfrm>
        </p:spPr>
        <p:txBody>
          <a:bodyPr/>
          <a:lstStyle/>
          <a:p>
            <a:pPr marL="285750" indent="-285750">
              <a:buFont typeface="Arial" panose="020B0604020202020204" pitchFamily="34" charset="0"/>
              <a:buChar char="•"/>
            </a:pPr>
            <a:r>
              <a:rPr lang="en-GB" dirty="0"/>
              <a:t>Office for National Statistics (ONS) adopted 4 wellbeing questions </a:t>
            </a:r>
          </a:p>
          <a:p>
            <a:pPr marL="285750" indent="-285750">
              <a:spcAft>
                <a:spcPts val="1200"/>
              </a:spcAft>
              <a:buFont typeface="Arial" panose="020B0604020202020204" pitchFamily="34" charset="0"/>
              <a:buChar char="•"/>
            </a:pPr>
            <a:r>
              <a:rPr lang="en-GB" dirty="0"/>
              <a:t>Annual Population Survey (APS) since </a:t>
            </a:r>
            <a:r>
              <a:rPr lang="en-GB" dirty="0" smtClean="0"/>
              <a:t>2011</a:t>
            </a:r>
            <a:r>
              <a:rPr lang="en-GB" baseline="30000" dirty="0" smtClean="0"/>
              <a:t>1</a:t>
            </a:r>
            <a:endParaRPr lang="en-GB" baseline="30000" dirty="0"/>
          </a:p>
          <a:p>
            <a:pPr marL="541338" lvl="1" indent="-228600">
              <a:spcAft>
                <a:spcPts val="1200"/>
              </a:spcAft>
              <a:buFont typeface="+mj-lt"/>
              <a:buAutoNum type="arabicPeriod"/>
            </a:pPr>
            <a:r>
              <a:rPr lang="en-GB" sz="1400" dirty="0">
                <a:solidFill>
                  <a:schemeClr val="tx1"/>
                </a:solidFill>
              </a:rPr>
              <a:t>Life Satisfaction: “Overall, how satisfied are you with your life nowadays?”</a:t>
            </a:r>
            <a:br>
              <a:rPr lang="en-GB" sz="1400" dirty="0">
                <a:solidFill>
                  <a:schemeClr val="tx1"/>
                </a:solidFill>
              </a:rPr>
            </a:br>
            <a:r>
              <a:rPr lang="en-GB" sz="1400" dirty="0">
                <a:solidFill>
                  <a:schemeClr val="tx1"/>
                </a:solidFill>
              </a:rPr>
              <a:t>(evaluative question)</a:t>
            </a:r>
          </a:p>
          <a:p>
            <a:pPr marL="541338" lvl="1" indent="-228600">
              <a:spcAft>
                <a:spcPts val="1200"/>
              </a:spcAft>
              <a:buFont typeface="+mj-lt"/>
              <a:buAutoNum type="arabicPeriod"/>
            </a:pPr>
            <a:r>
              <a:rPr lang="en-GB" sz="1400" dirty="0"/>
              <a:t>Worthwhile: “Overall, to what extent do you feel the things you do in your life are worthwhile?”</a:t>
            </a:r>
            <a:br>
              <a:rPr lang="en-GB" sz="1400" dirty="0"/>
            </a:br>
            <a:r>
              <a:rPr lang="en-GB" sz="1400" dirty="0"/>
              <a:t>(meaning)</a:t>
            </a:r>
          </a:p>
          <a:p>
            <a:pPr marL="541338" lvl="1" indent="-228600">
              <a:spcAft>
                <a:spcPts val="1200"/>
              </a:spcAft>
              <a:buFont typeface="+mj-lt"/>
              <a:buAutoNum type="arabicPeriod"/>
            </a:pPr>
            <a:r>
              <a:rPr lang="en-GB" sz="1400" dirty="0"/>
              <a:t>Happiness: “Overall, how happy did you feel yesterday?” </a:t>
            </a:r>
            <a:br>
              <a:rPr lang="en-GB" sz="1400" dirty="0"/>
            </a:br>
            <a:r>
              <a:rPr lang="en-GB" sz="1400" dirty="0"/>
              <a:t>(Hedonic – positive)</a:t>
            </a:r>
          </a:p>
          <a:p>
            <a:pPr marL="541338" lvl="1" indent="-228600">
              <a:spcAft>
                <a:spcPts val="1200"/>
              </a:spcAft>
              <a:buFont typeface="+mj-lt"/>
              <a:buAutoNum type="arabicPeriod"/>
            </a:pPr>
            <a:r>
              <a:rPr lang="en-GB" sz="1400" dirty="0"/>
              <a:t>Anxiety: “Overall, how anxious did you feel yesterday?” </a:t>
            </a:r>
            <a:br>
              <a:rPr lang="en-GB" sz="1400" dirty="0"/>
            </a:br>
            <a:r>
              <a:rPr lang="en-GB" sz="1400" dirty="0"/>
              <a:t>(Hedonic – negative)</a:t>
            </a:r>
          </a:p>
        </p:txBody>
      </p:sp>
    </p:spTree>
    <p:extLst>
      <p:ext uri="{BB962C8B-B14F-4D97-AF65-F5344CB8AC3E}">
        <p14:creationId xmlns:p14="http://schemas.microsoft.com/office/powerpoint/2010/main" val="600109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DAC28E-DB8C-4875-BF90-8077BAE89162}"/>
              </a:ext>
            </a:extLst>
          </p:cNvPr>
          <p:cNvSpPr>
            <a:spLocks noGrp="1"/>
          </p:cNvSpPr>
          <p:nvPr>
            <p:ph type="title"/>
          </p:nvPr>
        </p:nvSpPr>
        <p:spPr/>
        <p:txBody>
          <a:bodyPr/>
          <a:lstStyle/>
          <a:p>
            <a:r>
              <a:rPr lang="en-GB" dirty="0"/>
              <a:t>Wellbeing in the </a:t>
            </a:r>
            <a:r>
              <a:rPr lang="en-GB" dirty="0" smtClean="0"/>
              <a:t>UK</a:t>
            </a:r>
            <a:r>
              <a:rPr lang="en-GB" sz="1200" baseline="30000" dirty="0" smtClean="0"/>
              <a:t/>
            </a:r>
            <a:br>
              <a:rPr lang="en-GB" sz="1200" baseline="30000" dirty="0" smtClean="0"/>
            </a:br>
            <a:r>
              <a:rPr lang="en-GB" dirty="0" smtClean="0"/>
              <a:t>(ONS</a:t>
            </a:r>
            <a:r>
              <a:rPr lang="en-GB" dirty="0"/>
              <a:t>, </a:t>
            </a:r>
            <a:r>
              <a:rPr lang="en-GB" dirty="0" smtClean="0"/>
              <a:t>2017)</a:t>
            </a:r>
            <a:endParaRPr lang="en-GB" dirty="0"/>
          </a:p>
        </p:txBody>
      </p:sp>
      <p:sp>
        <p:nvSpPr>
          <p:cNvPr id="3" name="Content Placeholder 2">
            <a:extLst>
              <a:ext uri="{FF2B5EF4-FFF2-40B4-BE49-F238E27FC236}">
                <a16:creationId xmlns="" xmlns:a16="http://schemas.microsoft.com/office/drawing/2014/main" id="{4E5D25E7-E072-4CCF-9085-61CC0CA45675}"/>
              </a:ext>
            </a:extLst>
          </p:cNvPr>
          <p:cNvSpPr>
            <a:spLocks noGrp="1"/>
          </p:cNvSpPr>
          <p:nvPr>
            <p:ph idx="1"/>
          </p:nvPr>
        </p:nvSpPr>
        <p:spPr>
          <a:xfrm>
            <a:off x="1044048" y="1698998"/>
            <a:ext cx="3567640" cy="2772000"/>
          </a:xfrm>
        </p:spPr>
        <p:txBody>
          <a:bodyPr/>
          <a:lstStyle/>
          <a:p>
            <a:pPr marL="285750" indent="-285750">
              <a:buFont typeface="Arial" panose="020B0604020202020204" pitchFamily="34" charset="0"/>
              <a:buChar char="•"/>
            </a:pPr>
            <a:r>
              <a:rPr lang="en-GB" sz="1400" dirty="0"/>
              <a:t>ONS Annual Population Survey: April 2016 – March </a:t>
            </a:r>
            <a:r>
              <a:rPr lang="en-GB" sz="1400" dirty="0" smtClean="0"/>
              <a:t>2017</a:t>
            </a:r>
            <a:r>
              <a:rPr lang="en-GB" sz="1400" baseline="30000" dirty="0"/>
              <a:t>3</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Mean life satisfaction and happiness significantly improved over years 2016 to 2017</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No change in mean ratings for ‘worthwhile’ or anxiety</a:t>
            </a:r>
          </a:p>
          <a:p>
            <a:pPr marL="285750" lvl="1" indent="-285750">
              <a:buFont typeface="Arial" panose="020B0604020202020204" pitchFamily="34" charset="0"/>
              <a:buChar char="•"/>
            </a:pPr>
            <a:endParaRPr lang="en-GB" sz="1400" dirty="0"/>
          </a:p>
        </p:txBody>
      </p:sp>
      <p:graphicFrame>
        <p:nvGraphicFramePr>
          <p:cNvPr id="5" name="Picture Placeholder 4">
            <a:extLst>
              <a:ext uri="{FF2B5EF4-FFF2-40B4-BE49-F238E27FC236}">
                <a16:creationId xmlns="" xmlns:a16="http://schemas.microsoft.com/office/drawing/2014/main" id="{B7272C31-1474-4983-A4FC-C9DC42CBF3CF}"/>
              </a:ext>
            </a:extLst>
          </p:cNvPr>
          <p:cNvGraphicFramePr>
            <a:graphicFrameLocks noGrp="1"/>
          </p:cNvGraphicFramePr>
          <p:nvPr>
            <p:ph type="pic" sz="quarter" idx="13"/>
            <p:extLst>
              <p:ext uri="{D42A27DB-BD31-4B8C-83A1-F6EECF244321}">
                <p14:modId xmlns:p14="http://schemas.microsoft.com/office/powerpoint/2010/main" val="3455307917"/>
              </p:ext>
            </p:extLst>
          </p:nvPr>
        </p:nvGraphicFramePr>
        <p:xfrm>
          <a:off x="4611688" y="0"/>
          <a:ext cx="4535487" cy="4481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7297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Wellbeing &amp; Brexit</a:t>
            </a:r>
          </a:p>
        </p:txBody>
      </p:sp>
      <p:sp>
        <p:nvSpPr>
          <p:cNvPr id="3" name="Content Placeholder 2"/>
          <p:cNvSpPr>
            <a:spLocks noGrp="1"/>
          </p:cNvSpPr>
          <p:nvPr>
            <p:ph idx="1"/>
          </p:nvPr>
        </p:nvSpPr>
        <p:spPr>
          <a:xfrm>
            <a:off x="1052549" y="1683318"/>
            <a:ext cx="3090826" cy="2772000"/>
          </a:xfrm>
        </p:spPr>
        <p:txBody>
          <a:bodyPr/>
          <a:lstStyle/>
          <a:p>
            <a:pPr marL="285750" indent="-285750">
              <a:buFont typeface="Arial" panose="020B0604020202020204" pitchFamily="34" charset="0"/>
              <a:buChar char="•"/>
            </a:pPr>
            <a:r>
              <a:rPr lang="en-GB" sz="1400" dirty="0"/>
              <a:t>UK population were asked about perceived impact of Brexit on their own standard of living </a:t>
            </a:r>
          </a:p>
          <a:p>
            <a:pPr marL="285750" indent="-285750">
              <a:buFont typeface="Arial" panose="020B0604020202020204" pitchFamily="34" charset="0"/>
              <a:buChar char="•"/>
            </a:pPr>
            <a:r>
              <a:rPr lang="en-GB" sz="1400" dirty="0"/>
              <a:t>40% reported in March 2017 that it will make no difference </a:t>
            </a:r>
          </a:p>
          <a:p>
            <a:pPr marL="285750" indent="-285750">
              <a:buFont typeface="Arial" panose="020B0604020202020204" pitchFamily="34" charset="0"/>
              <a:buChar char="•"/>
            </a:pPr>
            <a:r>
              <a:rPr lang="en-GB" sz="1400" dirty="0"/>
              <a:t>Up from 24% in October 2016</a:t>
            </a:r>
          </a:p>
        </p:txBody>
      </p:sp>
      <p:sp>
        <p:nvSpPr>
          <p:cNvPr id="5" name="Speech Bubble: Rectangle with Corners Rounded 4">
            <a:extLst>
              <a:ext uri="{FF2B5EF4-FFF2-40B4-BE49-F238E27FC236}">
                <a16:creationId xmlns="" xmlns:a16="http://schemas.microsoft.com/office/drawing/2014/main" id="{FD67F81B-E9D0-4EA5-AB69-F5815AE7D840}"/>
              </a:ext>
            </a:extLst>
          </p:cNvPr>
          <p:cNvSpPr/>
          <p:nvPr/>
        </p:nvSpPr>
        <p:spPr>
          <a:xfrm>
            <a:off x="4864608" y="1683318"/>
            <a:ext cx="3845644" cy="1690818"/>
          </a:xfrm>
          <a:prstGeom prst="wedgeRoundRectCallout">
            <a:avLst>
              <a:gd name="adj1" fmla="val -59318"/>
              <a:gd name="adj2" fmla="val 2229"/>
              <a:gd name="adj3" fmla="val 16667"/>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en-GB" sz="1400" dirty="0"/>
              <a:t>“Now that Britain has voted to leave the EU, to what extent do you think it will be:</a:t>
            </a:r>
            <a:br>
              <a:rPr lang="en-GB" sz="1400" dirty="0"/>
            </a:br>
            <a:endParaRPr lang="en-GB" sz="1400" dirty="0"/>
          </a:p>
          <a:p>
            <a:pPr algn="ctr"/>
            <a:r>
              <a:rPr lang="en-GB" sz="1400" dirty="0"/>
              <a:t>better or worse for your own standard of living, </a:t>
            </a:r>
          </a:p>
          <a:p>
            <a:pPr algn="ctr"/>
            <a:r>
              <a:rPr lang="en-GB" sz="1400" dirty="0"/>
              <a:t>or will it make no difference?”</a:t>
            </a:r>
          </a:p>
          <a:p>
            <a:pPr algn="ctr"/>
            <a:endParaRPr lang="en-GB" sz="1400" dirty="0"/>
          </a:p>
          <a:p>
            <a:pPr algn="r"/>
            <a:r>
              <a:rPr lang="en-GB" sz="1400" dirty="0">
                <a:solidFill>
                  <a:schemeClr val="bg1">
                    <a:lumMod val="50000"/>
                  </a:schemeClr>
                </a:solidFill>
              </a:rPr>
              <a:t>Ipsos MORI Political Monitor</a:t>
            </a:r>
          </a:p>
          <a:p>
            <a:pPr algn="ctr"/>
            <a:endParaRPr lang="en-GB" sz="1400" dirty="0">
              <a:latin typeface="Calibri" pitchFamily="34" charset="0"/>
            </a:endParaRPr>
          </a:p>
        </p:txBody>
      </p:sp>
    </p:spTree>
    <p:extLst>
      <p:ext uri="{BB962C8B-B14F-4D97-AF65-F5344CB8AC3E}">
        <p14:creationId xmlns:p14="http://schemas.microsoft.com/office/powerpoint/2010/main" val="1598448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Wellbeing in UK </a:t>
            </a:r>
            <a:r>
              <a:rPr lang="en-GB" dirty="0" smtClean="0"/>
              <a:t>Nations </a:t>
            </a:r>
            <a:r>
              <a:rPr lang="en-GB" dirty="0"/>
              <a:t>(ONS, </a:t>
            </a:r>
            <a:r>
              <a:rPr lang="en-GB" dirty="0" smtClean="0"/>
              <a:t>2017)</a:t>
            </a:r>
            <a:endParaRPr lang="en-GB" dirty="0"/>
          </a:p>
        </p:txBody>
      </p:sp>
      <p:sp>
        <p:nvSpPr>
          <p:cNvPr id="3" name="Content Placeholder 2"/>
          <p:cNvSpPr>
            <a:spLocks noGrp="1"/>
          </p:cNvSpPr>
          <p:nvPr>
            <p:ph idx="1"/>
          </p:nvPr>
        </p:nvSpPr>
        <p:spPr>
          <a:xfrm>
            <a:off x="1052548" y="1280730"/>
            <a:ext cx="7225177" cy="3305558"/>
          </a:xfrm>
        </p:spPr>
        <p:txBody>
          <a:bodyPr/>
          <a:lstStyle/>
          <a:p>
            <a:pPr lvl="2" indent="0">
              <a:buNone/>
            </a:pPr>
            <a:r>
              <a:rPr lang="en-GB" sz="1600" dirty="0"/>
              <a:t>In comparison with UK mean </a:t>
            </a:r>
            <a:r>
              <a:rPr lang="en-GB" sz="1600" dirty="0" smtClean="0"/>
              <a:t>ratings</a:t>
            </a:r>
          </a:p>
          <a:p>
            <a:pPr lvl="2" indent="0">
              <a:buNone/>
            </a:pPr>
            <a:r>
              <a:rPr lang="en-GB" sz="1600" dirty="0" smtClean="0"/>
              <a:t> </a:t>
            </a:r>
            <a:endParaRPr lang="en-GB" sz="1600" dirty="0"/>
          </a:p>
          <a:p>
            <a:pPr marL="501750" lvl="2" indent="-285750"/>
            <a:r>
              <a:rPr lang="en-GB" sz="1600" dirty="0"/>
              <a:t>Northern Ireland reports significant higher ratings for </a:t>
            </a:r>
            <a:endParaRPr lang="en-GB" sz="1600" dirty="0" smtClean="0"/>
          </a:p>
          <a:p>
            <a:pPr marL="681750" lvl="3" indent="-285750"/>
            <a:r>
              <a:rPr lang="en-GB" sz="1600" dirty="0"/>
              <a:t>L</a:t>
            </a:r>
            <a:r>
              <a:rPr lang="en-GB" sz="1600" dirty="0" smtClean="0"/>
              <a:t>ife satisfaction </a:t>
            </a:r>
          </a:p>
          <a:p>
            <a:pPr marL="681750" lvl="3" indent="-285750"/>
            <a:r>
              <a:rPr lang="en-GB" sz="1600" dirty="0" smtClean="0"/>
              <a:t>Worthwhile</a:t>
            </a:r>
          </a:p>
          <a:p>
            <a:pPr marL="681750" lvl="3" indent="-285750"/>
            <a:r>
              <a:rPr lang="en-GB" sz="1600" dirty="0" smtClean="0"/>
              <a:t>Happiness</a:t>
            </a:r>
          </a:p>
          <a:p>
            <a:pPr marL="501750" lvl="2" indent="-285750"/>
            <a:endParaRPr lang="en-GB" sz="1600" dirty="0"/>
          </a:p>
          <a:p>
            <a:pPr marL="501750" lvl="2" indent="-285750"/>
            <a:r>
              <a:rPr lang="en-GB" sz="1600" dirty="0"/>
              <a:t>Wales reports significantly lower life satisfaction </a:t>
            </a:r>
            <a:r>
              <a:rPr lang="en-GB" sz="1600" dirty="0" smtClean="0"/>
              <a:t>ratings</a:t>
            </a:r>
          </a:p>
          <a:p>
            <a:pPr marL="501750" lvl="2" indent="-285750"/>
            <a:endParaRPr lang="en-GB" sz="1600" dirty="0"/>
          </a:p>
          <a:p>
            <a:pPr marL="501750" lvl="2" indent="-285750"/>
            <a:r>
              <a:rPr lang="en-GB" sz="1600" dirty="0"/>
              <a:t>Scotland and Northern Ireland </a:t>
            </a:r>
            <a:endParaRPr lang="en-GB" sz="1600" dirty="0" smtClean="0"/>
          </a:p>
          <a:p>
            <a:pPr marL="681750" lvl="3" indent="-285750"/>
            <a:r>
              <a:rPr lang="en-GB" sz="1600" dirty="0" smtClean="0"/>
              <a:t>slightly </a:t>
            </a:r>
            <a:r>
              <a:rPr lang="en-GB" sz="1600" dirty="0"/>
              <a:t>lower reported anxiety (non significant</a:t>
            </a:r>
            <a:r>
              <a:rPr lang="en-GB" sz="1600" dirty="0" smtClean="0"/>
              <a:t>)</a:t>
            </a:r>
            <a:endParaRPr lang="en-GB" sz="1600" dirty="0"/>
          </a:p>
        </p:txBody>
      </p:sp>
    </p:spTree>
    <p:extLst>
      <p:ext uri="{BB962C8B-B14F-4D97-AF65-F5344CB8AC3E}">
        <p14:creationId xmlns:p14="http://schemas.microsoft.com/office/powerpoint/2010/main" val="141410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Wellbeing in UK </a:t>
            </a:r>
            <a:r>
              <a:rPr lang="en-GB" dirty="0" smtClean="0"/>
              <a:t>Nations  Over Time (ONS</a:t>
            </a:r>
            <a:r>
              <a:rPr lang="en-GB" dirty="0"/>
              <a:t>, 2015)</a:t>
            </a:r>
          </a:p>
        </p:txBody>
      </p:sp>
      <p:sp>
        <p:nvSpPr>
          <p:cNvPr id="3" name="Content Placeholder 2"/>
          <p:cNvSpPr>
            <a:spLocks noGrp="1"/>
          </p:cNvSpPr>
          <p:nvPr>
            <p:ph idx="1"/>
          </p:nvPr>
        </p:nvSpPr>
        <p:spPr>
          <a:xfrm>
            <a:off x="1052549" y="1280730"/>
            <a:ext cx="7570243" cy="3305558"/>
          </a:xfrm>
        </p:spPr>
        <p:txBody>
          <a:bodyPr/>
          <a:lstStyle/>
          <a:p>
            <a:pPr lvl="2" indent="0">
              <a:buNone/>
            </a:pPr>
            <a:r>
              <a:rPr lang="en-GB" sz="1600" dirty="0" smtClean="0"/>
              <a:t>In comparison with ONS data reported at the end of 2012</a:t>
            </a:r>
          </a:p>
          <a:p>
            <a:pPr lvl="2" indent="0">
              <a:buNone/>
            </a:pPr>
            <a:endParaRPr lang="en-GB" sz="1600" dirty="0" smtClean="0"/>
          </a:p>
          <a:p>
            <a:pPr marL="501750" lvl="2" indent="-285750"/>
            <a:r>
              <a:rPr lang="en-GB" sz="1600" dirty="0" smtClean="0"/>
              <a:t>Overall, significant improvement in all wellbeing measures for all UK nations</a:t>
            </a:r>
          </a:p>
          <a:p>
            <a:pPr marL="501750" lvl="2" indent="-285750"/>
            <a:endParaRPr lang="en-GB" sz="1600" dirty="0" smtClean="0"/>
          </a:p>
          <a:p>
            <a:pPr marL="501750" lvl="2" indent="-285750"/>
            <a:r>
              <a:rPr lang="en-GB" sz="1600" dirty="0" smtClean="0"/>
              <a:t>However, the rate and pace of change differed across the time period (2014 to 2015)</a:t>
            </a:r>
          </a:p>
          <a:p>
            <a:pPr marL="501750" lvl="2" indent="-285750"/>
            <a:endParaRPr lang="en-GB" sz="1600" dirty="0" smtClean="0"/>
          </a:p>
          <a:p>
            <a:pPr marL="681750" lvl="3" indent="-285750"/>
            <a:r>
              <a:rPr lang="en-GB" sz="1600" dirty="0" smtClean="0"/>
              <a:t>Life satisfaction (mean) significantly improved in Scotland, England and Northern Ireland</a:t>
            </a:r>
          </a:p>
          <a:p>
            <a:pPr marL="681750" lvl="3" indent="-285750"/>
            <a:endParaRPr lang="en-GB" sz="1600" dirty="0" smtClean="0"/>
          </a:p>
          <a:p>
            <a:pPr marL="681750" lvl="3" indent="-285750"/>
            <a:r>
              <a:rPr lang="en-GB" sz="1600" dirty="0" smtClean="0"/>
              <a:t>Worthwhile and happiness significantly improved in Scotland and England</a:t>
            </a:r>
          </a:p>
          <a:p>
            <a:pPr marL="681750" lvl="3" indent="-285750"/>
            <a:endParaRPr lang="en-GB" sz="1600" dirty="0" smtClean="0"/>
          </a:p>
          <a:p>
            <a:pPr marL="681750" lvl="3" indent="-285750"/>
            <a:r>
              <a:rPr lang="en-GB" sz="1600" dirty="0" smtClean="0"/>
              <a:t>England reported significantly lower levels of anxiety over the period</a:t>
            </a:r>
          </a:p>
          <a:p>
            <a:pPr marL="681750" lvl="3" indent="-285750"/>
            <a:endParaRPr lang="en-GB" sz="1600" dirty="0" smtClean="0"/>
          </a:p>
          <a:p>
            <a:pPr marL="681750" lvl="3" indent="-285750"/>
            <a:r>
              <a:rPr lang="en-GB" sz="1600" dirty="0" smtClean="0"/>
              <a:t>Wales had previously enjoyed improvements (from 2013 to 2014)</a:t>
            </a:r>
          </a:p>
          <a:p>
            <a:pPr marL="501750" lvl="2" indent="-285750"/>
            <a:endParaRPr lang="en-GB" sz="1600" dirty="0"/>
          </a:p>
        </p:txBody>
      </p:sp>
    </p:spTree>
    <p:extLst>
      <p:ext uri="{BB962C8B-B14F-4D97-AF65-F5344CB8AC3E}">
        <p14:creationId xmlns:p14="http://schemas.microsoft.com/office/powerpoint/2010/main" val="1387233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oS Energy 2 Orange">
  <a:themeElements>
    <a:clrScheme name="energyorange">
      <a:dk1>
        <a:srgbClr val="D4752E"/>
      </a:dk1>
      <a:lt1>
        <a:srgbClr val="FFFFFF"/>
      </a:lt1>
      <a:dk2>
        <a:srgbClr val="D4752E"/>
      </a:dk2>
      <a:lt2>
        <a:srgbClr val="FFFFFF"/>
      </a:lt2>
      <a:accent1>
        <a:srgbClr val="D3752E"/>
      </a:accent1>
      <a:accent2>
        <a:srgbClr val="F4A365"/>
      </a:accent2>
      <a:accent3>
        <a:srgbClr val="F8BF91"/>
      </a:accent3>
      <a:accent4>
        <a:srgbClr val="FBDABD"/>
      </a:accent4>
      <a:accent5>
        <a:srgbClr val="DF4513"/>
      </a:accent5>
      <a:accent6>
        <a:srgbClr val="EA8350"/>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_widescreen_template" id="{A0B2F7CC-AFA7-6A47-90B4-77BC4F6D3AEC}" vid="{0AE1853E-B1C1-2942-9298-83DD561FE9F9}"/>
    </a:ext>
  </a:extLst>
</a:theme>
</file>

<file path=ppt/theme/theme2.xml><?xml version="1.0" encoding="utf-8"?>
<a:theme xmlns:a="http://schemas.openxmlformats.org/drawingml/2006/main" name="UoS Energy 2 Purple">
  <a:themeElements>
    <a:clrScheme name="energypurple">
      <a:dk1>
        <a:srgbClr val="572B82"/>
      </a:dk1>
      <a:lt1>
        <a:srgbClr val="FFFFFF"/>
      </a:lt1>
      <a:dk2>
        <a:srgbClr val="572B82"/>
      </a:dk2>
      <a:lt2>
        <a:srgbClr val="FFFFFF"/>
      </a:lt2>
      <a:accent1>
        <a:srgbClr val="572B82"/>
      </a:accent1>
      <a:accent2>
        <a:srgbClr val="8561A4"/>
      </a:accent2>
      <a:accent3>
        <a:srgbClr val="A48DBF"/>
      </a:accent3>
      <a:accent4>
        <a:srgbClr val="C7BADA"/>
      </a:accent4>
      <a:accent5>
        <a:srgbClr val="635286"/>
      </a:accent5>
      <a:accent6>
        <a:srgbClr val="8C7DA5"/>
      </a:accent6>
      <a:hlink>
        <a:srgbClr val="EE7723"/>
      </a:hlink>
      <a:folHlink>
        <a:srgbClr val="F4A3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_widescreen_template" id="{A0B2F7CC-AFA7-6A47-90B4-77BC4F6D3AEC}" vid="{D94D3971-463E-434F-A06F-A2DF9F5FC9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C6D6426D511C4899BEB915C4B85925" ma:contentTypeVersion="11" ma:contentTypeDescription="Create a new document." ma:contentTypeScope="" ma:versionID="6b24603c4a3d149700bd3799e8e7a36c">
  <xsd:schema xmlns:xsd="http://www.w3.org/2001/XMLSchema" xmlns:xs="http://www.w3.org/2001/XMLSchema" xmlns:p="http://schemas.microsoft.com/office/2006/metadata/properties" xmlns:ns2="8ded1fa4-2afe-4fef-b7e6-f9f2016f829d" xmlns:ns3="bd0281f2-8bdd-40e7-b793-48f38db7555f" targetNamespace="http://schemas.microsoft.com/office/2006/metadata/properties" ma:root="true" ma:fieldsID="20499d445f10ac12f9f4fd161d7674ec" ns2:_="" ns3:_="">
    <xsd:import namespace="8ded1fa4-2afe-4fef-b7e6-f9f2016f829d"/>
    <xsd:import namespace="bd0281f2-8bdd-40e7-b793-48f38db755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d1fa4-2afe-4fef-b7e6-f9f2016f8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0281f2-8bdd-40e7-b793-48f38db755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C3B14B-F54C-41C0-95C0-C1B43E32F59F}"/>
</file>

<file path=customXml/itemProps2.xml><?xml version="1.0" encoding="utf-8"?>
<ds:datastoreItem xmlns:ds="http://schemas.openxmlformats.org/officeDocument/2006/customXml" ds:itemID="{D8C3BD80-353B-4B28-884C-CDB2A1D178BF}"/>
</file>

<file path=customXml/itemProps3.xml><?xml version="1.0" encoding="utf-8"?>
<ds:datastoreItem xmlns:ds="http://schemas.openxmlformats.org/officeDocument/2006/customXml" ds:itemID="{A91D40C6-75B9-47AE-9167-2B12035E2C5C}"/>
</file>

<file path=docProps/app.xml><?xml version="1.0" encoding="utf-8"?>
<Properties xmlns="http://schemas.openxmlformats.org/officeDocument/2006/extended-properties" xmlns:vt="http://schemas.openxmlformats.org/officeDocument/2006/docPropsVTypes">
  <Template>majaenergy2-wide</Template>
  <TotalTime>2542</TotalTime>
  <Words>1985</Words>
  <Application>Microsoft Office PowerPoint</Application>
  <PresentationFormat>On-screen Show (16:9)</PresentationFormat>
  <Paragraphs>522</Paragraphs>
  <Slides>26</Slides>
  <Notes>18</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FS Maja</vt:lpstr>
      <vt:lpstr>Symbol</vt:lpstr>
      <vt:lpstr>Wingdings</vt:lpstr>
      <vt:lpstr>UoS Energy 2 Orange</vt:lpstr>
      <vt:lpstr>UoS Energy 2 Purple</vt:lpstr>
      <vt:lpstr>Wellbeing Inequalities:   Preliminary Findings from Healthy Ageing in Scotland (HAGIS)</vt:lpstr>
      <vt:lpstr>Overview</vt:lpstr>
      <vt:lpstr>Approaches to Wellbeing</vt:lpstr>
      <vt:lpstr>Approaches to Wellbeing</vt:lpstr>
      <vt:lpstr>Approaches to Wellbeing</vt:lpstr>
      <vt:lpstr>Wellbeing in the UK (ONS, 2017)</vt:lpstr>
      <vt:lpstr>Wellbeing &amp; Brexit</vt:lpstr>
      <vt:lpstr>Wellbeing in UK Nations (ONS, 2017)</vt:lpstr>
      <vt:lpstr>Wellbeing in UK Nations  Over Time (ONS, 2015)</vt:lpstr>
      <vt:lpstr>Wellbeing Over the Life Course  In the UK….  ..And Scotland</vt:lpstr>
      <vt:lpstr>Wellbeing in the UK (ONS, 2017)</vt:lpstr>
      <vt:lpstr>Wellbeing in the UK (ONS, 2017)</vt:lpstr>
      <vt:lpstr>Wellbeing in the UK (ONS, 2017)</vt:lpstr>
      <vt:lpstr>Wellbeing in Scotland</vt:lpstr>
      <vt:lpstr>Healthy Ageing In Scotland (HAGIS)</vt:lpstr>
      <vt:lpstr>HAGIS Sample Characteristics</vt:lpstr>
      <vt:lpstr>HAGIS Sample Characteristics</vt:lpstr>
      <vt:lpstr>HAGIS Sample Characteristics</vt:lpstr>
      <vt:lpstr>Wellbeing in Scotland (HAGIS, 2017)</vt:lpstr>
      <vt:lpstr>Wellbeing in the UK (HAGIS, 2017)</vt:lpstr>
      <vt:lpstr>Wellbeing in Scotland (HAGIS, 2017)</vt:lpstr>
      <vt:lpstr>Wellbeing in Scotland</vt:lpstr>
      <vt:lpstr>Wellbeing in Scotland</vt:lpstr>
      <vt:lpstr>Next Steps</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Douglas</dc:creator>
  <cp:lastModifiedBy>Elaine Douglas</cp:lastModifiedBy>
  <cp:revision>103</cp:revision>
  <dcterms:created xsi:type="dcterms:W3CDTF">2017-10-07T09:00:03Z</dcterms:created>
  <dcterms:modified xsi:type="dcterms:W3CDTF">2017-10-11T07:22:03Z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0x0101002EC6D6426D511C4899BEB915C4B85925</vt:lpwstr>
  </property>
</Properties>
</file>