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99" r:id="rId2"/>
    <p:sldMasterId id="2147483683" r:id="rId3"/>
  </p:sldMasterIdLst>
  <p:sldIdLst>
    <p:sldId id="257" r:id="rId4"/>
    <p:sldId id="258" r:id="rId5"/>
    <p:sldId id="263" r:id="rId6"/>
    <p:sldId id="259" r:id="rId7"/>
    <p:sldId id="266" r:id="rId8"/>
    <p:sldId id="262" r:id="rId9"/>
    <p:sldId id="269" r:id="rId10"/>
    <p:sldId id="265" r:id="rId11"/>
    <p:sldId id="268" r:id="rId12"/>
    <p:sldId id="267" r:id="rId13"/>
    <p:sldId id="261"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1195"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24.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2.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20.svg"/><Relationship Id="rId2" Type="http://schemas.openxmlformats.org/officeDocument/2006/relationships/image" Target="../media/image31.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Section Slide (Image)">
    <p:bg>
      <p:bgPr>
        <a:solidFill>
          <a:srgbClr val="F2B226"/>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10" name="Graphic 9">
            <a:extLst>
              <a:ext uri="{FF2B5EF4-FFF2-40B4-BE49-F238E27FC236}">
                <a16:creationId xmlns:a16="http://schemas.microsoft.com/office/drawing/2014/main" id="{6643D3A8-5760-5F4F-A3EF-1C603F11E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4478" y="-1"/>
            <a:ext cx="9155202" cy="1188002"/>
          </a:xfrm>
          <a:prstGeom prst="rect">
            <a:avLst/>
          </a:prstGeom>
        </p:spPr>
      </p:pic>
      <p:pic>
        <p:nvPicPr>
          <p:cNvPr id="5" name="Graphic 4">
            <a:extLst>
              <a:ext uri="{FF2B5EF4-FFF2-40B4-BE49-F238E27FC236}">
                <a16:creationId xmlns:a16="http://schemas.microsoft.com/office/drawing/2014/main" id="{3CA237EE-A354-4E4A-A7B2-B13446551D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700" y="2474326"/>
            <a:ext cx="8356600" cy="1433389"/>
          </a:xfrm>
          <a:prstGeom prst="rect">
            <a:avLst/>
          </a:prstGeom>
        </p:spPr>
      </p:pic>
    </p:spTree>
    <p:extLst>
      <p:ext uri="{BB962C8B-B14F-4D97-AF65-F5344CB8AC3E}">
        <p14:creationId xmlns:p14="http://schemas.microsoft.com/office/powerpoint/2010/main" val="79197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9D1E65"/>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49DB30B-2EE4-F54E-860B-B8ECAC1BC3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2" name="Text Placeholder 7">
            <a:extLst>
              <a:ext uri="{FF2B5EF4-FFF2-40B4-BE49-F238E27FC236}">
                <a16:creationId xmlns:a16="http://schemas.microsoft.com/office/drawing/2014/main" id="{AC2E3578-1CC7-2444-9540-5BF364DD95C7}"/>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9D1E65"/>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71332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9D1E65"/>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47050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006938"/>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58244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9D1E6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669999"/>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2387320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9D1E65"/>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318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006938"/>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13356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9D1E65"/>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51019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Slide (No Image)">
    <p:bg>
      <p:bgPr>
        <a:solidFill>
          <a:srgbClr val="9D1E65"/>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3" name="Graphic 2">
            <a:extLst>
              <a:ext uri="{FF2B5EF4-FFF2-40B4-BE49-F238E27FC236}">
                <a16:creationId xmlns:a16="http://schemas.microsoft.com/office/drawing/2014/main" id="{D9D40C46-4D16-2346-959F-EA2483D201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6654" y="1760696"/>
            <a:ext cx="7250691" cy="2010933"/>
          </a:xfrm>
          <a:prstGeom prst="rect">
            <a:avLst/>
          </a:prstGeom>
        </p:spPr>
      </p:pic>
    </p:spTree>
    <p:extLst>
      <p:ext uri="{BB962C8B-B14F-4D97-AF65-F5344CB8AC3E}">
        <p14:creationId xmlns:p14="http://schemas.microsoft.com/office/powerpoint/2010/main" val="2326458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76BD2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4BF1B01-F3D1-DC4D-98C6-F3DB09709B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4"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2" y="5669999"/>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11" name="Text Placeholder 7">
            <a:extLst>
              <a:ext uri="{FF2B5EF4-FFF2-40B4-BE49-F238E27FC236}">
                <a16:creationId xmlns:a16="http://schemas.microsoft.com/office/drawing/2014/main" id="{CFDBF5C1-1B89-A943-A57C-66C6EF253B3F}"/>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76BD22"/>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2415721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76BD2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1" y="5669999"/>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29387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006938"/>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C5D0378-EB9C-9248-9F2C-5A9A7DD3B9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 y="0"/>
            <a:ext cx="9144000" cy="6346031"/>
          </a:xfrm>
          <a:prstGeom prst="rect">
            <a:avLst/>
          </a:prstGeom>
        </p:spPr>
      </p:pic>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1" y="5680571"/>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0513" y="4180761"/>
              <a:ext cx="2751487" cy="244764"/>
            </a:xfrm>
            <a:prstGeom prst="rect">
              <a:avLst/>
            </a:prstGeom>
          </p:spPr>
        </p:pic>
      </p:grpSp>
      <p:pic>
        <p:nvPicPr>
          <p:cNvPr id="19" name="Graphic 18">
            <a:extLst>
              <a:ext uri="{FF2B5EF4-FFF2-40B4-BE49-F238E27FC236}">
                <a16:creationId xmlns:a16="http://schemas.microsoft.com/office/drawing/2014/main" id="{E12C118C-6574-6548-B374-3D1324A193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4771" y="417405"/>
            <a:ext cx="2129354" cy="529931"/>
          </a:xfrm>
          <a:prstGeom prst="rect">
            <a:avLst/>
          </a:prstGeom>
        </p:spPr>
      </p:pic>
      <p:sp>
        <p:nvSpPr>
          <p:cNvPr id="24" name="Title 1">
            <a:extLst>
              <a:ext uri="{FF2B5EF4-FFF2-40B4-BE49-F238E27FC236}">
                <a16:creationId xmlns:a16="http://schemas.microsoft.com/office/drawing/2014/main" id="{279B07D2-753D-4B45-864F-82EF7C523B9E}"/>
              </a:ext>
            </a:extLst>
          </p:cNvPr>
          <p:cNvSpPr>
            <a:spLocks noGrp="1"/>
          </p:cNvSpPr>
          <p:nvPr>
            <p:ph type="title" hasCustomPrompt="1"/>
          </p:nvPr>
        </p:nvSpPr>
        <p:spPr>
          <a:xfrm>
            <a:off x="432000" y="1346515"/>
            <a:ext cx="8280000" cy="3999844"/>
          </a:xfrm>
          <a:prstGeom prst="rect">
            <a:avLst/>
          </a:prstGeom>
        </p:spPr>
        <p:txBody>
          <a:bodyPr/>
          <a:lstStyle>
            <a:lvl1pPr>
              <a:lnSpc>
                <a:spcPts val="6000"/>
              </a:lnSpc>
              <a:defRPr sz="6800" b="0">
                <a:solidFill>
                  <a:schemeClr val="bg1"/>
                </a:solidFill>
                <a:latin typeface="FS Maja" panose="02000503050000020004" pitchFamily="2" charset="77"/>
              </a:defRPr>
            </a:lvl1pPr>
          </a:lstStyle>
          <a:p>
            <a:r>
              <a:rPr lang="en-GB" noProof="0" dirty="0"/>
              <a:t>CLICK TO EDIT MASTER TITLE STYLE</a:t>
            </a:r>
          </a:p>
        </p:txBody>
      </p:sp>
      <p:sp>
        <p:nvSpPr>
          <p:cNvPr id="8" name="Text Placeholder 7">
            <a:extLst>
              <a:ext uri="{FF2B5EF4-FFF2-40B4-BE49-F238E27FC236}">
                <a16:creationId xmlns:a16="http://schemas.microsoft.com/office/drawing/2014/main" id="{CC88B046-F5CC-3E41-B602-76651C96CE04}"/>
              </a:ext>
            </a:extLst>
          </p:cNvPr>
          <p:cNvSpPr>
            <a:spLocks noGrp="1"/>
          </p:cNvSpPr>
          <p:nvPr>
            <p:ph type="body" sz="quarter" idx="11" hasCustomPrompt="1"/>
          </p:nvPr>
        </p:nvSpPr>
        <p:spPr>
          <a:xfrm>
            <a:off x="432000" y="6071390"/>
            <a:ext cx="5719418" cy="524281"/>
          </a:xfrm>
          <a:prstGeom prst="rect">
            <a:avLst/>
          </a:prstGeom>
        </p:spPr>
        <p:txBody>
          <a:bodyPr/>
          <a:lstStyle>
            <a:lvl1pPr>
              <a:lnSpc>
                <a:spcPts val="1800"/>
              </a:lnSpc>
              <a:spcAft>
                <a:spcPts val="0"/>
              </a:spcAft>
              <a:defRPr sz="1800" b="0">
                <a:solidFill>
                  <a:srgbClr val="006938"/>
                </a:solidFill>
                <a:latin typeface="FS Maja" panose="02000503050000020004"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SUBTITLE STYLE</a:t>
            </a:r>
            <a:endParaRPr lang="en-US" dirty="0"/>
          </a:p>
        </p:txBody>
      </p:sp>
    </p:spTree>
    <p:extLst>
      <p:ext uri="{BB962C8B-B14F-4D97-AF65-F5344CB8AC3E}">
        <p14:creationId xmlns:p14="http://schemas.microsoft.com/office/powerpoint/2010/main" val="307043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9D1E65"/>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834444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76BD2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703332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76BD2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25787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9D1E65"/>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138481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76BD22"/>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3246069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76BD22"/>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02" y="5669999"/>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10" name="Graphic 9">
            <a:extLst>
              <a:ext uri="{FF2B5EF4-FFF2-40B4-BE49-F238E27FC236}">
                <a16:creationId xmlns:a16="http://schemas.microsoft.com/office/drawing/2014/main" id="{845BE901-745A-DC48-94B4-7FD41702E8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46655" y="1760696"/>
            <a:ext cx="7250688" cy="2010933"/>
          </a:xfrm>
          <a:prstGeom prst="rect">
            <a:avLst/>
          </a:prstGeom>
        </p:spPr>
      </p:pic>
    </p:spTree>
    <p:extLst>
      <p:ext uri="{BB962C8B-B14F-4D97-AF65-F5344CB8AC3E}">
        <p14:creationId xmlns:p14="http://schemas.microsoft.com/office/powerpoint/2010/main" val="335560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006938"/>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2EDE65F-A951-7F43-A2F5-37FB6B2FD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5"/>
            <a:ext cx="8280000" cy="3676272"/>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Tree>
    <p:extLst>
      <p:ext uri="{BB962C8B-B14F-4D97-AF65-F5344CB8AC3E}">
        <p14:creationId xmlns:p14="http://schemas.microsoft.com/office/powerpoint/2010/main" val="369466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Image)">
    <p:bg>
      <p:bgPr>
        <a:solidFill>
          <a:schemeClr val="bg1"/>
        </a:solidFill>
        <a:effectLst/>
      </p:bgPr>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2E828E0-F30D-284A-AC6E-DCE1FF2C2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15" name="Picture Placeholder 8">
            <a:extLst>
              <a:ext uri="{FF2B5EF4-FFF2-40B4-BE49-F238E27FC236}">
                <a16:creationId xmlns:a16="http://schemas.microsoft.com/office/drawing/2014/main" id="{8B7242C6-E323-5146-A953-C7FB846917EF}"/>
              </a:ext>
            </a:extLst>
          </p:cNvPr>
          <p:cNvSpPr>
            <a:spLocks noGrp="1"/>
          </p:cNvSpPr>
          <p:nvPr>
            <p:ph type="pic" sz="quarter" idx="13" hasCustomPrompt="1"/>
          </p:nvPr>
        </p:nvSpPr>
        <p:spPr>
          <a:xfrm>
            <a:off x="3347899" y="417407"/>
            <a:ext cx="5364102" cy="4882831"/>
          </a:xfrm>
          <a:prstGeom prst="rect">
            <a:avLst/>
          </a:prstGeom>
        </p:spPr>
        <p:txBody>
          <a:bodyPr/>
          <a:lstStyle>
            <a:lvl1pPr>
              <a:defRPr>
                <a:solidFill>
                  <a:srgbClr val="746E64"/>
                </a:solidFill>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6" name="Content Placeholder 2">
            <a:extLst>
              <a:ext uri="{FF2B5EF4-FFF2-40B4-BE49-F238E27FC236}">
                <a16:creationId xmlns:a16="http://schemas.microsoft.com/office/drawing/2014/main" id="{1440E8CA-D1C4-7A4B-9C2A-10A296BB56C3}"/>
              </a:ext>
            </a:extLst>
          </p:cNvPr>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rgbClr val="9D1E65"/>
                </a:solidFill>
                <a:latin typeface="FS Maja" panose="02000503050000020004" pitchFamily="2" charset="77"/>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8" name="Graphic 17">
            <a:extLst>
              <a:ext uri="{FF2B5EF4-FFF2-40B4-BE49-F238E27FC236}">
                <a16:creationId xmlns:a16="http://schemas.microsoft.com/office/drawing/2014/main" id="{06BE5532-1B5C-2146-8935-252349DDE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351502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rge Image)">
    <p:bg>
      <p:bgPr>
        <a:solidFill>
          <a:srgbClr val="006938"/>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2BC8C37-F7E0-9B4C-B5D9-3E1D139EB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9" name="Picture Placeholder 8"/>
          <p:cNvSpPr>
            <a:spLocks noGrp="1"/>
          </p:cNvSpPr>
          <p:nvPr>
            <p:ph type="pic" sz="quarter" idx="13" hasCustomPrompt="1"/>
          </p:nvPr>
        </p:nvSpPr>
        <p:spPr>
          <a:xfrm>
            <a:off x="3347899" y="417407"/>
            <a:ext cx="5364102" cy="4882831"/>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3" name="Content Placeholder 2"/>
          <p:cNvSpPr>
            <a:spLocks noGrp="1"/>
          </p:cNvSpPr>
          <p:nvPr>
            <p:ph idx="1" hasCustomPrompt="1"/>
          </p:nvPr>
        </p:nvSpPr>
        <p:spPr>
          <a:xfrm>
            <a:off x="432004" y="417407"/>
            <a:ext cx="2513219" cy="4882831"/>
          </a:xfrm>
          <a:prstGeom prst="rect">
            <a:avLst/>
          </a:prstGeom>
        </p:spPr>
        <p:txBody>
          <a:bodyPr/>
          <a:lstStyle>
            <a:lvl1pPr>
              <a:lnSpc>
                <a:spcPts val="2700"/>
              </a:lnSpc>
              <a:defRPr sz="3000" b="0">
                <a:solidFill>
                  <a:schemeClr val="bg1"/>
                </a:solidFill>
                <a:latin typeface="FS Maja" panose="02000503050000020004" pitchFamily="2" charset="77"/>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GB" noProof="0" dirty="0"/>
              <a:t>CLICK TO EDIT MASTER TITLE STYLE</a:t>
            </a:r>
          </a:p>
          <a:p>
            <a:pPr lvl="1"/>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5" name="Graphic 14">
            <a:extLst>
              <a:ext uri="{FF2B5EF4-FFF2-40B4-BE49-F238E27FC236}">
                <a16:creationId xmlns:a16="http://schemas.microsoft.com/office/drawing/2014/main" id="{5C8745CF-8770-C440-A1D2-D51D7C50EC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spTree>
    <p:extLst>
      <p:ext uri="{BB962C8B-B14F-4D97-AF65-F5344CB8AC3E}">
        <p14:creationId xmlns:p14="http://schemas.microsoft.com/office/powerpoint/2010/main" val="262620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tion Slide (No Image)">
    <p:bg>
      <p:bgPr>
        <a:solidFill>
          <a:srgbClr val="006938"/>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F639312-771B-B34E-9CBA-D8828F6FCB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chemeClr val="bg1"/>
                </a:solidFill>
              </a:defRPr>
            </a:lvl1pPr>
            <a:lvl2pPr>
              <a:defRPr sz="1800">
                <a:solidFill>
                  <a:schemeClr val="bg1"/>
                </a:solidFill>
              </a:defRPr>
            </a:lvl2pPr>
            <a:lvl3pPr marL="215989" indent="-215989">
              <a:defRPr sz="1800">
                <a:solidFill>
                  <a:schemeClr val="bg1"/>
                </a:solidFill>
              </a:defRPr>
            </a:lvl3pPr>
            <a:lvl4pPr marL="395981" indent="-215989">
              <a:buFont typeface="Symbol" pitchFamily="18" charset="2"/>
              <a:buChar char=""/>
              <a:defRPr sz="1800">
                <a:solidFill>
                  <a:schemeClr val="bg1"/>
                </a:solidFill>
              </a:defRPr>
            </a:lvl4pPr>
            <a:lvl5pPr>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14250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ection Slide (No Imag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146B3D-03DF-FC49-993D-F2A2257C72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rgbClr val="9D1E65"/>
                </a:solidFill>
                <a:latin typeface="FS Maja" panose="02000503050000020004" pitchFamily="2" charset="77"/>
              </a:defRPr>
            </a:lvl1pPr>
          </a:lstStyle>
          <a:p>
            <a:r>
              <a:rPr lang="en-GB" noProof="0" dirty="0"/>
              <a:t>CLICK TO EDIT MASTER TITLE STYLE</a:t>
            </a:r>
          </a:p>
        </p:txBody>
      </p:sp>
      <p:sp>
        <p:nvSpPr>
          <p:cNvPr id="3" name="Content Placeholder 2"/>
          <p:cNvSpPr>
            <a:spLocks noGrp="1"/>
          </p:cNvSpPr>
          <p:nvPr>
            <p:ph idx="1"/>
          </p:nvPr>
        </p:nvSpPr>
        <p:spPr>
          <a:xfrm>
            <a:off x="43200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9" name="Content Placeholder 2">
            <a:extLst>
              <a:ext uri="{FF2B5EF4-FFF2-40B4-BE49-F238E27FC236}">
                <a16:creationId xmlns:a16="http://schemas.microsoft.com/office/drawing/2014/main" id="{6D217FA6-7566-8A4C-8C03-3D9944B30A12}"/>
              </a:ext>
            </a:extLst>
          </p:cNvPr>
          <p:cNvSpPr>
            <a:spLocks noGrp="1"/>
          </p:cNvSpPr>
          <p:nvPr>
            <p:ph idx="10"/>
          </p:nvPr>
        </p:nvSpPr>
        <p:spPr>
          <a:xfrm>
            <a:off x="4808220" y="1685339"/>
            <a:ext cx="3903780" cy="3676271"/>
          </a:xfrm>
          <a:prstGeom prst="rect">
            <a:avLst/>
          </a:prstGeom>
        </p:spPr>
        <p:txBody>
          <a:bodyPr/>
          <a:lstStyle>
            <a:lvl1pPr>
              <a:defRPr sz="1800">
                <a:solidFill>
                  <a:srgbClr val="746E64"/>
                </a:solidFill>
              </a:defRPr>
            </a:lvl1pPr>
            <a:lvl2pPr>
              <a:defRPr sz="1800">
                <a:solidFill>
                  <a:srgbClr val="746E64"/>
                </a:solidFill>
              </a:defRPr>
            </a:lvl2pPr>
            <a:lvl3pPr marL="215989" indent="-215989">
              <a:defRPr sz="1800">
                <a:solidFill>
                  <a:srgbClr val="746E64"/>
                </a:solidFill>
              </a:defRPr>
            </a:lvl3pPr>
            <a:lvl4pPr marL="395981" indent="-215989">
              <a:buFont typeface="Symbol" pitchFamily="18" charset="2"/>
              <a:buChar char=""/>
              <a:defRPr sz="1800">
                <a:solidFill>
                  <a:srgbClr val="746E64"/>
                </a:solidFill>
              </a:defRPr>
            </a:lvl4pPr>
            <a:lvl5pPr>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51023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Section Slide (No Image)">
    <p:bg>
      <p:bgPr>
        <a:solidFill>
          <a:srgbClr val="006938"/>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21B0302-8F57-004F-8DA1-03EBF878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sp>
        <p:nvSpPr>
          <p:cNvPr id="2" name="Title 1"/>
          <p:cNvSpPr>
            <a:spLocks noGrp="1"/>
          </p:cNvSpPr>
          <p:nvPr>
            <p:ph type="title" hasCustomPrompt="1"/>
          </p:nvPr>
        </p:nvSpPr>
        <p:spPr>
          <a:xfrm>
            <a:off x="432000" y="624233"/>
            <a:ext cx="8280000" cy="1035251"/>
          </a:xfrm>
          <a:prstGeom prst="rect">
            <a:avLst/>
          </a:prstGeom>
        </p:spPr>
        <p:txBody>
          <a:bodyPr/>
          <a:lstStyle>
            <a:lvl1pPr>
              <a:defRPr b="0">
                <a:solidFill>
                  <a:schemeClr val="bg1"/>
                </a:solidFill>
                <a:latin typeface="FS Maja" panose="02000503050000020004" pitchFamily="2" charset="77"/>
              </a:defRPr>
            </a:lvl1pPr>
          </a:lstStyle>
          <a:p>
            <a:r>
              <a:rPr lang="en-GB" noProof="0" dirty="0"/>
              <a:t>CLICK TO EDIT MASTER TITLE STYLE</a:t>
            </a:r>
          </a:p>
        </p:txBody>
      </p:sp>
      <p:pic>
        <p:nvPicPr>
          <p:cNvPr id="22" name="Graphic 21">
            <a:extLst>
              <a:ext uri="{FF2B5EF4-FFF2-40B4-BE49-F238E27FC236}">
                <a16:creationId xmlns:a16="http://schemas.microsoft.com/office/drawing/2014/main" id="{B592473F-D24A-2B4E-B5DB-742DF05F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723" y="6226459"/>
            <a:ext cx="2407259" cy="214143"/>
          </a:xfrm>
          <a:prstGeom prst="rect">
            <a:avLst/>
          </a:prstGeom>
        </p:spPr>
      </p:pic>
      <p:pic>
        <p:nvPicPr>
          <p:cNvPr id="8" name="Graphic 7">
            <a:extLst>
              <a:ext uri="{FF2B5EF4-FFF2-40B4-BE49-F238E27FC236}">
                <a16:creationId xmlns:a16="http://schemas.microsoft.com/office/drawing/2014/main" id="{204AA620-105C-094E-8C72-F24CD9B21D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 y="997282"/>
            <a:ext cx="8784337" cy="353815"/>
          </a:xfrm>
          <a:prstGeom prst="rect">
            <a:avLst/>
          </a:prstGeom>
        </p:spPr>
      </p:pic>
      <p:sp>
        <p:nvSpPr>
          <p:cNvPr id="10" name="Picture Placeholder 8">
            <a:extLst>
              <a:ext uri="{FF2B5EF4-FFF2-40B4-BE49-F238E27FC236}">
                <a16:creationId xmlns:a16="http://schemas.microsoft.com/office/drawing/2014/main" id="{6066AE8A-2D93-6C4B-897D-D5D0E7AC4DF8}"/>
              </a:ext>
            </a:extLst>
          </p:cNvPr>
          <p:cNvSpPr>
            <a:spLocks noGrp="1"/>
          </p:cNvSpPr>
          <p:nvPr>
            <p:ph type="pic" sz="quarter" idx="13" hasCustomPrompt="1"/>
          </p:nvPr>
        </p:nvSpPr>
        <p:spPr>
          <a:xfrm>
            <a:off x="432000" y="1659485"/>
            <a:ext cx="3903780"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
        <p:nvSpPr>
          <p:cNvPr id="12" name="Picture Placeholder 8">
            <a:extLst>
              <a:ext uri="{FF2B5EF4-FFF2-40B4-BE49-F238E27FC236}">
                <a16:creationId xmlns:a16="http://schemas.microsoft.com/office/drawing/2014/main" id="{4E236ABD-995D-484B-90F4-8139707203CC}"/>
              </a:ext>
            </a:extLst>
          </p:cNvPr>
          <p:cNvSpPr>
            <a:spLocks noGrp="1"/>
          </p:cNvSpPr>
          <p:nvPr>
            <p:ph type="pic" sz="quarter" idx="14" hasCustomPrompt="1"/>
          </p:nvPr>
        </p:nvSpPr>
        <p:spPr>
          <a:xfrm>
            <a:off x="4808226" y="1659483"/>
            <a:ext cx="3903781" cy="3702120"/>
          </a:xfrm>
          <a:prstGeom prst="rect">
            <a:avLst/>
          </a:prstGeo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extLst>
      <p:ext uri="{BB962C8B-B14F-4D97-AF65-F5344CB8AC3E}">
        <p14:creationId xmlns:p14="http://schemas.microsoft.com/office/powerpoint/2010/main" val="365243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No Image)">
    <p:bg>
      <p:bgPr>
        <a:solidFill>
          <a:srgbClr val="006938"/>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701FFDD-2817-EF49-BE46-8120E88D51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8" y="5670005"/>
            <a:ext cx="9155202" cy="1188001"/>
          </a:xfrm>
          <a:prstGeom prst="rect">
            <a:avLst/>
          </a:prstGeom>
        </p:spPr>
      </p:pic>
      <p:grpSp>
        <p:nvGrpSpPr>
          <p:cNvPr id="16" name="Group 15">
            <a:extLst>
              <a:ext uri="{FF2B5EF4-FFF2-40B4-BE49-F238E27FC236}">
                <a16:creationId xmlns:a16="http://schemas.microsoft.com/office/drawing/2014/main" id="{E4B730FF-A5CB-A44F-BD44-169B5C6C2F80}"/>
              </a:ext>
            </a:extLst>
          </p:cNvPr>
          <p:cNvGrpSpPr/>
          <p:nvPr/>
        </p:nvGrpSpPr>
        <p:grpSpPr>
          <a:xfrm>
            <a:off x="6582646" y="6071390"/>
            <a:ext cx="2562328" cy="524281"/>
            <a:chOff x="9263270" y="4003518"/>
            <a:chExt cx="2928730" cy="599251"/>
          </a:xfrm>
        </p:grpSpPr>
        <p:pic>
          <p:nvPicPr>
            <p:cNvPr id="17" name="Graphic 16">
              <a:extLst>
                <a:ext uri="{FF2B5EF4-FFF2-40B4-BE49-F238E27FC236}">
                  <a16:creationId xmlns:a16="http://schemas.microsoft.com/office/drawing/2014/main" id="{12ECC077-B97C-284C-AA74-EFCBB7ABC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3270" y="4003518"/>
              <a:ext cx="2928730" cy="599251"/>
            </a:xfrm>
            <a:prstGeom prst="rect">
              <a:avLst/>
            </a:prstGeom>
          </p:spPr>
        </p:pic>
        <p:pic>
          <p:nvPicPr>
            <p:cNvPr id="18" name="Graphic 17">
              <a:extLst>
                <a:ext uri="{FF2B5EF4-FFF2-40B4-BE49-F238E27FC236}">
                  <a16:creationId xmlns:a16="http://schemas.microsoft.com/office/drawing/2014/main" id="{5A481B77-3559-9244-B703-B293DAA3E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0513" y="4180761"/>
              <a:ext cx="2751487" cy="244764"/>
            </a:xfrm>
            <a:prstGeom prst="rect">
              <a:avLst/>
            </a:prstGeom>
          </p:spPr>
        </p:pic>
      </p:grpSp>
      <p:pic>
        <p:nvPicPr>
          <p:cNvPr id="3" name="Graphic 2">
            <a:extLst>
              <a:ext uri="{FF2B5EF4-FFF2-40B4-BE49-F238E27FC236}">
                <a16:creationId xmlns:a16="http://schemas.microsoft.com/office/drawing/2014/main" id="{D9D40C46-4D16-2346-959F-EA2483D201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6654" y="1760696"/>
            <a:ext cx="7250691" cy="2010933"/>
          </a:xfrm>
          <a:prstGeom prst="rect">
            <a:avLst/>
          </a:prstGeom>
        </p:spPr>
      </p:pic>
    </p:spTree>
    <p:extLst>
      <p:ext uri="{BB962C8B-B14F-4D97-AF65-F5344CB8AC3E}">
        <p14:creationId xmlns:p14="http://schemas.microsoft.com/office/powerpoint/2010/main" val="809779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008241"/>
      </p:ext>
    </p:extLst>
  </p:cSld>
  <p:clrMap bg1="lt1" tx1="dk1" bg2="lt2" tx2="dk2" accent1="accent1" accent2="accent2" accent3="accent3" accent4="accent4" accent5="accent5" accent6="accent6" hlink="hlink" folHlink="folHlink"/>
  <p:sldLayoutIdLst>
    <p:sldLayoutId id="2147483710" r:id="rId1"/>
    <p:sldLayoutId id="2147483692" r:id="rId2"/>
    <p:sldLayoutId id="2147483693" r:id="rId3"/>
    <p:sldLayoutId id="2147483694" r:id="rId4"/>
    <p:sldLayoutId id="2147483695" r:id="rId5"/>
    <p:sldLayoutId id="2147483696" r:id="rId6"/>
    <p:sldLayoutId id="2147483697" r:id="rId7"/>
    <p:sldLayoutId id="2147483698" r:id="rId8"/>
    <p:sldLayoutId id="2147483707" r:id="rId9"/>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7522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8" r:id="rId8"/>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0581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709" r:id="rId8"/>
  </p:sldLayoutIdLst>
  <p:txStyles>
    <p:titleStyle>
      <a:lvl1pPr algn="l" defTabSz="914354"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354"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354"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5989" indent="-215989" algn="l" defTabSz="914354"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5981" indent="-215989" algn="l" defTabSz="914354"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5989" algn="l" defTabSz="914354"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9B8712-11D4-DC9B-92E3-D66C2104143D}"/>
              </a:ext>
            </a:extLst>
          </p:cNvPr>
          <p:cNvSpPr>
            <a:spLocks noGrp="1"/>
          </p:cNvSpPr>
          <p:nvPr>
            <p:ph type="title"/>
          </p:nvPr>
        </p:nvSpPr>
        <p:spPr>
          <a:xfrm>
            <a:off x="343949" y="388575"/>
            <a:ext cx="8598715" cy="1035251"/>
          </a:xfrm>
        </p:spPr>
        <p:txBody>
          <a:bodyPr/>
          <a:lstStyle/>
          <a:p>
            <a:pPr algn="ctr"/>
            <a:r>
              <a:rPr lang="en-GB" sz="2800" b="1" dirty="0">
                <a:effectLst/>
                <a:latin typeface="Calibri" panose="020F0502020204030204" pitchFamily="34" charset="0"/>
                <a:ea typeface="Calibri" panose="020F0502020204030204" pitchFamily="34" charset="0"/>
                <a:cs typeface="Times New Roman" panose="02020603050405020304" pitchFamily="18" charset="0"/>
              </a:rPr>
              <a:t>Transformations and challenges of caring </a:t>
            </a:r>
            <a:br>
              <a:rPr lang="en-GB" sz="2800" b="1" dirty="0">
                <a:effectLst/>
                <a:latin typeface="Calibri" panose="020F0502020204030204" pitchFamily="34" charset="0"/>
                <a:ea typeface="Calibri" panose="020F0502020204030204" pitchFamily="34" charset="0"/>
                <a:cs typeface="Times New Roman" panose="02020603050405020304" pitchFamily="18" charset="0"/>
              </a:rPr>
            </a:br>
            <a:r>
              <a:rPr lang="en-GB" sz="2800" b="1" i="1" dirty="0">
                <a:effectLst/>
                <a:latin typeface="Calibri" panose="020F0502020204030204" pitchFamily="34" charset="0"/>
                <a:ea typeface="Calibri" panose="020F0502020204030204" pitchFamily="34" charset="0"/>
                <a:cs typeface="Times New Roman" panose="02020603050405020304" pitchFamily="18" charset="0"/>
              </a:rPr>
              <a:t>as</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an older person</a:t>
            </a:r>
            <a:br>
              <a:rPr lang="en-GB" sz="3200" b="1" dirty="0">
                <a:effectLst/>
                <a:latin typeface="Calibri" panose="020F0502020204030204" pitchFamily="34" charset="0"/>
                <a:ea typeface="Calibri" panose="020F0502020204030204" pitchFamily="34" charset="0"/>
                <a:cs typeface="Times New Roman" panose="02020603050405020304" pitchFamily="18" charset="0"/>
              </a:rPr>
            </a:br>
            <a:r>
              <a:rPr lang="en-GB" sz="2400" b="1" dirty="0">
                <a:effectLst/>
                <a:latin typeface="Calibri" panose="020F0502020204030204" pitchFamily="34" charset="0"/>
                <a:ea typeface="Calibri" panose="020F0502020204030204" pitchFamily="34" charset="0"/>
                <a:cs typeface="Times New Roman" panose="02020603050405020304" pitchFamily="18" charset="0"/>
              </a:rPr>
              <a:t>Lessons from COVID-19 pandemic</a:t>
            </a:r>
            <a:br>
              <a:rPr lang="en-GB" sz="2800" b="1"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52FD64E-9D10-20FD-C188-076B6FF66C02}"/>
              </a:ext>
            </a:extLst>
          </p:cNvPr>
          <p:cNvSpPr>
            <a:spLocks noGrp="1"/>
          </p:cNvSpPr>
          <p:nvPr>
            <p:ph idx="1"/>
          </p:nvPr>
        </p:nvSpPr>
        <p:spPr>
          <a:xfrm>
            <a:off x="155164" y="1590864"/>
            <a:ext cx="8280000" cy="3676272"/>
          </a:xfrm>
        </p:spPr>
        <p:txBody>
          <a:bodyPr/>
          <a:lstStyle/>
          <a:p>
            <a:endParaRPr lang="en-GB" sz="2000" b="1" dirty="0">
              <a:latin typeface="Calibri" panose="020F0502020204030204" pitchFamily="34" charset="0"/>
              <a:cs typeface="Times New Roman" panose="02020603050405020304" pitchFamily="18" charset="0"/>
            </a:endParaRPr>
          </a:p>
          <a:p>
            <a:pPr algn="ctr"/>
            <a:r>
              <a:rPr lang="en-GB" sz="1800" dirty="0">
                <a:latin typeface="Calibri" panose="020F0502020204030204" pitchFamily="34" charset="0"/>
                <a:cs typeface="Times New Roman" panose="02020603050405020304" pitchFamily="18" charset="0"/>
              </a:rPr>
              <a:t>Dr Cristina Douglas; Mrs Christine Ritchie; Mrs Ann Smith</a:t>
            </a:r>
          </a:p>
          <a:p>
            <a:pPr algn="ctr"/>
            <a:r>
              <a:rPr lang="en-GB" sz="1800" b="1" dirty="0">
                <a:latin typeface="Calibri" panose="020F0502020204030204" pitchFamily="34" charset="0"/>
                <a:cs typeface="Times New Roman" panose="02020603050405020304" pitchFamily="18" charset="0"/>
              </a:rPr>
              <a:t>University of Stirling</a:t>
            </a:r>
            <a:endParaRPr lang="en-GB" sz="1800" b="1" dirty="0"/>
          </a:p>
        </p:txBody>
      </p:sp>
      <p:pic>
        <p:nvPicPr>
          <p:cNvPr id="11" name="Picture 10">
            <a:extLst>
              <a:ext uri="{FF2B5EF4-FFF2-40B4-BE49-F238E27FC236}">
                <a16:creationId xmlns:a16="http://schemas.microsoft.com/office/drawing/2014/main" id="{709764CE-5989-4D08-68E2-58CABF981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411" y="2661931"/>
            <a:ext cx="6825790" cy="3049821"/>
          </a:xfrm>
          <a:prstGeom prst="rect">
            <a:avLst/>
          </a:prstGeom>
        </p:spPr>
      </p:pic>
    </p:spTree>
    <p:extLst>
      <p:ext uri="{BB962C8B-B14F-4D97-AF65-F5344CB8AC3E}">
        <p14:creationId xmlns:p14="http://schemas.microsoft.com/office/powerpoint/2010/main" val="101637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932F-C6B4-ADF6-761B-5421B6E592DB}"/>
              </a:ext>
            </a:extLst>
          </p:cNvPr>
          <p:cNvSpPr>
            <a:spLocks noGrp="1"/>
          </p:cNvSpPr>
          <p:nvPr>
            <p:ph type="title"/>
          </p:nvPr>
        </p:nvSpPr>
        <p:spPr>
          <a:xfrm>
            <a:off x="431998" y="246729"/>
            <a:ext cx="8280000" cy="1035251"/>
          </a:xfrm>
        </p:spPr>
        <p:txBody>
          <a:bodyPr/>
          <a:lstStyle/>
          <a:p>
            <a:pPr algn="ctr"/>
            <a:r>
              <a:rPr lang="en-GB" dirty="0"/>
              <a:t>Caring in the community </a:t>
            </a:r>
            <a:br>
              <a:rPr lang="en-GB" dirty="0"/>
            </a:br>
            <a:r>
              <a:rPr lang="en-GB" dirty="0"/>
              <a:t>through volunteer/charity work</a:t>
            </a:r>
          </a:p>
        </p:txBody>
      </p:sp>
      <p:sp>
        <p:nvSpPr>
          <p:cNvPr id="3" name="Content Placeholder 2">
            <a:extLst>
              <a:ext uri="{FF2B5EF4-FFF2-40B4-BE49-F238E27FC236}">
                <a16:creationId xmlns:a16="http://schemas.microsoft.com/office/drawing/2014/main" id="{C713396E-3A76-5275-5639-909CF96ECC35}"/>
              </a:ext>
            </a:extLst>
          </p:cNvPr>
          <p:cNvSpPr>
            <a:spLocks noGrp="1"/>
          </p:cNvSpPr>
          <p:nvPr>
            <p:ph idx="1"/>
          </p:nvPr>
        </p:nvSpPr>
        <p:spPr>
          <a:xfrm>
            <a:off x="431999" y="1389185"/>
            <a:ext cx="8279999" cy="4079630"/>
          </a:xfrm>
        </p:spPr>
        <p:txBody>
          <a:bodyPr/>
          <a:lstStyle/>
          <a:p>
            <a:pPr algn="just"/>
            <a:r>
              <a:rPr lang="en-GB" sz="2000" i="0" u="none" strike="noStrike" baseline="0" dirty="0">
                <a:solidFill>
                  <a:schemeClr val="accent2">
                    <a:lumMod val="50000"/>
                  </a:schemeClr>
                </a:solidFill>
                <a:latin typeface="+mn-lt"/>
              </a:rPr>
              <a:t>Taking on care responsibilities that would normally fall under paid care</a:t>
            </a:r>
          </a:p>
          <a:p>
            <a:pPr algn="just"/>
            <a:endParaRPr lang="en-GB" sz="2000" i="0" u="none" strike="noStrike" baseline="0" dirty="0">
              <a:solidFill>
                <a:schemeClr val="accent2">
                  <a:lumMod val="50000"/>
                </a:schemeClr>
              </a:solidFill>
              <a:latin typeface="+mn-lt"/>
            </a:endParaRPr>
          </a:p>
          <a:p>
            <a:pPr algn="just"/>
            <a:r>
              <a:rPr lang="en-GB" b="0" i="0" u="none" strike="noStrike" baseline="0" dirty="0">
                <a:latin typeface="Arial" panose="020B0604020202020204" pitchFamily="34" charset="0"/>
              </a:rPr>
              <a:t>“We found a wee lady, for ten days nobody had been near her. She hadn’t been fed, washed... And she had no food in the house… She was in a wheelchair. She had been sleeping in it for nearly two weeks. … Because nobody… She normally got somebody… It was like, you know, somebody gets her up and somebody puts her to bed and she had meals ordered. She had nothing. The services had just pulled out completely. </a:t>
            </a:r>
          </a:p>
          <a:p>
            <a:pPr algn="just"/>
            <a:r>
              <a:rPr lang="en-GB" b="0" i="0" u="none" strike="noStrike" baseline="0" dirty="0">
                <a:latin typeface="Arial" panose="020B0604020202020204" pitchFamily="34" charset="0"/>
              </a:rPr>
              <a:t>… we were getting inundated with care enquiries. Which, we’re a very small organisation; we couldn’t take them all on board. We didn’t have the capacity. … That was really quite a challenge, I would say, last summer, managing all of that.”</a:t>
            </a:r>
          </a:p>
          <a:p>
            <a:endParaRPr lang="en-GB" sz="1200" b="0" i="0" u="none" strike="noStrike" baseline="0" dirty="0">
              <a:latin typeface="Arial" panose="020B0604020202020204" pitchFamily="34" charset="0"/>
            </a:endParaRPr>
          </a:p>
          <a:p>
            <a:endParaRPr lang="en-GB" sz="1200" dirty="0"/>
          </a:p>
        </p:txBody>
      </p:sp>
    </p:spTree>
    <p:extLst>
      <p:ext uri="{BB962C8B-B14F-4D97-AF65-F5344CB8AC3E}">
        <p14:creationId xmlns:p14="http://schemas.microsoft.com/office/powerpoint/2010/main" val="872711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799D4-2BE9-32B1-AEAE-761CD763EDAC}"/>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CB5B415D-BA52-8D58-DE0A-0333FF28C214}"/>
              </a:ext>
            </a:extLst>
          </p:cNvPr>
          <p:cNvSpPr>
            <a:spLocks noGrp="1"/>
          </p:cNvSpPr>
          <p:nvPr>
            <p:ph idx="1"/>
          </p:nvPr>
        </p:nvSpPr>
        <p:spPr>
          <a:xfrm>
            <a:off x="432001" y="1509170"/>
            <a:ext cx="8279999" cy="3676271"/>
          </a:xfrm>
        </p:spPr>
        <p:txBody>
          <a:bodyPr/>
          <a:lstStyle/>
          <a:p>
            <a:pPr marL="285750" indent="-285750">
              <a:buFont typeface="Arial" panose="020B0604020202020204" pitchFamily="34" charset="0"/>
              <a:buChar char="•"/>
            </a:pPr>
            <a:r>
              <a:rPr lang="en-GB" dirty="0"/>
              <a:t>A sense of abandonment by those who should offer support (e.g., government; organisations of social care or NHS)</a:t>
            </a:r>
          </a:p>
          <a:p>
            <a:pPr marL="285750" indent="-285750">
              <a:buFont typeface="Arial" panose="020B0604020202020204" pitchFamily="34" charset="0"/>
              <a:buChar char="•"/>
            </a:pPr>
            <a:r>
              <a:rPr lang="en-GB" dirty="0"/>
              <a:t>Feelings of guilt; grief; lack of control and choice; desperation</a:t>
            </a:r>
          </a:p>
          <a:p>
            <a:pPr marL="285750" indent="-285750">
              <a:buFont typeface="Arial" panose="020B0604020202020204" pitchFamily="34" charset="0"/>
              <a:buChar char="•"/>
            </a:pPr>
            <a:r>
              <a:rPr lang="en-GB" dirty="0"/>
              <a:t>Strong sense of responsibility for providing care</a:t>
            </a:r>
          </a:p>
          <a:p>
            <a:pPr marL="285750" indent="-285750">
              <a:buFont typeface="Arial" panose="020B0604020202020204" pitchFamily="34" charset="0"/>
              <a:buChar char="•"/>
            </a:pPr>
            <a:r>
              <a:rPr lang="en-GB" dirty="0"/>
              <a:t>Caring responsibilities have been:</a:t>
            </a:r>
          </a:p>
          <a:p>
            <a:pPr marL="501739" lvl="2" indent="-285750"/>
            <a:r>
              <a:rPr lang="en-GB" dirty="0"/>
              <a:t>amplified: only person to take care or address additional needs</a:t>
            </a:r>
          </a:p>
          <a:p>
            <a:pPr marL="501739" lvl="2" indent="-285750"/>
            <a:r>
              <a:rPr lang="en-GB" dirty="0"/>
              <a:t>challenged through inability to provide care</a:t>
            </a:r>
          </a:p>
          <a:p>
            <a:pPr marL="501739" lvl="2" indent="-285750"/>
            <a:r>
              <a:rPr lang="en-GB" dirty="0"/>
              <a:t>emerged as such especially because social network or care through face-to-face was not available</a:t>
            </a:r>
          </a:p>
          <a:p>
            <a:pPr marL="501739" lvl="2" indent="-285750"/>
            <a:r>
              <a:rPr lang="en-GB" dirty="0"/>
              <a:t>Carers felt they had no choice or control over the situation </a:t>
            </a:r>
          </a:p>
          <a:p>
            <a:pPr marL="501739" lvl="2" indent="-285750"/>
            <a:endParaRPr lang="en-GB" dirty="0"/>
          </a:p>
        </p:txBody>
      </p:sp>
    </p:spTree>
    <p:extLst>
      <p:ext uri="{BB962C8B-B14F-4D97-AF65-F5344CB8AC3E}">
        <p14:creationId xmlns:p14="http://schemas.microsoft.com/office/powerpoint/2010/main" val="978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95C8-E886-E2F2-A857-F6538AB64FBA}"/>
              </a:ext>
            </a:extLst>
          </p:cNvPr>
          <p:cNvSpPr>
            <a:spLocks noGrp="1"/>
          </p:cNvSpPr>
          <p:nvPr>
            <p:ph type="title"/>
          </p:nvPr>
        </p:nvSpPr>
        <p:spPr>
          <a:xfrm>
            <a:off x="432000" y="255118"/>
            <a:ext cx="8280000" cy="1035251"/>
          </a:xfrm>
        </p:spPr>
        <p:txBody>
          <a:bodyPr/>
          <a:lstStyle/>
          <a:p>
            <a:r>
              <a:rPr lang="en-GB" dirty="0"/>
              <a:t>Thoughts for future action</a:t>
            </a:r>
          </a:p>
        </p:txBody>
      </p:sp>
      <p:sp>
        <p:nvSpPr>
          <p:cNvPr id="3" name="Content Placeholder 2">
            <a:extLst>
              <a:ext uri="{FF2B5EF4-FFF2-40B4-BE49-F238E27FC236}">
                <a16:creationId xmlns:a16="http://schemas.microsoft.com/office/drawing/2014/main" id="{FF09F222-E88B-F12A-E5AE-805A5EF6B835}"/>
              </a:ext>
            </a:extLst>
          </p:cNvPr>
          <p:cNvSpPr>
            <a:spLocks noGrp="1"/>
          </p:cNvSpPr>
          <p:nvPr>
            <p:ph idx="1"/>
          </p:nvPr>
        </p:nvSpPr>
        <p:spPr>
          <a:xfrm>
            <a:off x="431999" y="1685339"/>
            <a:ext cx="8279999" cy="3676271"/>
          </a:xfrm>
        </p:spPr>
        <p:txBody>
          <a:bodyPr/>
          <a:lstStyle/>
          <a:p>
            <a:pPr lvl="2" indent="0">
              <a:buNone/>
            </a:pPr>
            <a:r>
              <a:rPr lang="en-GB" dirty="0"/>
              <a:t>Massive impact on carers’ wellbeing and mental health; burnout</a:t>
            </a:r>
          </a:p>
          <a:p>
            <a:pPr marL="501739" lvl="2" indent="-285750">
              <a:buFont typeface="Symbol" panose="05050102010706020507" pitchFamily="18" charset="2"/>
              <a:buChar char="Þ"/>
            </a:pPr>
            <a:r>
              <a:rPr lang="en-GB" dirty="0"/>
              <a:t>The long-term consequences of COVID on carers: social long COVID</a:t>
            </a:r>
          </a:p>
          <a:p>
            <a:pPr marL="681731" lvl="3" indent="-285750">
              <a:buFont typeface="Symbol" panose="05050102010706020507" pitchFamily="18" charset="2"/>
              <a:buChar char="Þ"/>
            </a:pPr>
            <a:r>
              <a:rPr lang="en-GB" dirty="0"/>
              <a:t>Carers who care: potentially having an increased risk of developing caring needs later in life.</a:t>
            </a:r>
          </a:p>
          <a:p>
            <a:pPr marL="681731" lvl="3" indent="-285750">
              <a:buFont typeface="Symbol" panose="05050102010706020507" pitchFamily="18" charset="2"/>
              <a:buChar char="Þ"/>
            </a:pPr>
            <a:r>
              <a:rPr lang="en-GB" dirty="0"/>
              <a:t>How able will they be to have a healthy ageing given </a:t>
            </a:r>
            <a:r>
              <a:rPr lang="en-GB"/>
              <a:t>their increased </a:t>
            </a:r>
            <a:r>
              <a:rPr lang="en-GB" dirty="0"/>
              <a:t>difficulties </a:t>
            </a:r>
            <a:r>
              <a:rPr lang="en-GB"/>
              <a:t>of providing </a:t>
            </a:r>
            <a:r>
              <a:rPr lang="en-GB" dirty="0"/>
              <a:t>care during the pandemic?</a:t>
            </a:r>
          </a:p>
          <a:p>
            <a:endParaRPr lang="en-GB" dirty="0"/>
          </a:p>
        </p:txBody>
      </p:sp>
    </p:spTree>
    <p:extLst>
      <p:ext uri="{BB962C8B-B14F-4D97-AF65-F5344CB8AC3E}">
        <p14:creationId xmlns:p14="http://schemas.microsoft.com/office/powerpoint/2010/main" val="32234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03AA3-1937-E800-B23C-41AB95B4EF25}"/>
              </a:ext>
            </a:extLst>
          </p:cNvPr>
          <p:cNvSpPr>
            <a:spLocks noGrp="1"/>
          </p:cNvSpPr>
          <p:nvPr>
            <p:ph type="title"/>
          </p:nvPr>
        </p:nvSpPr>
        <p:spPr/>
        <p:txBody>
          <a:bodyPr/>
          <a:lstStyle/>
          <a:p>
            <a:r>
              <a:rPr lang="en-GB" dirty="0"/>
              <a:t>HAGIS – COVID Impact and Recovery Study</a:t>
            </a:r>
            <a:br>
              <a:rPr lang="en-GB" dirty="0"/>
            </a:br>
            <a:endParaRPr lang="en-GB" dirty="0"/>
          </a:p>
        </p:txBody>
      </p:sp>
      <p:sp>
        <p:nvSpPr>
          <p:cNvPr id="3" name="Content Placeholder 2">
            <a:extLst>
              <a:ext uri="{FF2B5EF4-FFF2-40B4-BE49-F238E27FC236}">
                <a16:creationId xmlns:a16="http://schemas.microsoft.com/office/drawing/2014/main" id="{74D7A612-C9D2-217D-0474-493D0A4149ED}"/>
              </a:ext>
            </a:extLst>
          </p:cNvPr>
          <p:cNvSpPr>
            <a:spLocks noGrp="1"/>
          </p:cNvSpPr>
          <p:nvPr>
            <p:ph idx="1"/>
          </p:nvPr>
        </p:nvSpPr>
        <p:spPr>
          <a:xfrm>
            <a:off x="432000" y="2634143"/>
            <a:ext cx="3903780" cy="3113360"/>
          </a:xfrm>
        </p:spPr>
        <p:txBody>
          <a:bodyPr/>
          <a:lstStyle/>
          <a:p>
            <a:pPr marL="285750" indent="-285750">
              <a:buFont typeface="Arial" panose="020B0604020202020204" pitchFamily="34" charset="0"/>
              <a:buChar char="•"/>
            </a:pPr>
            <a:r>
              <a:rPr lang="en-GB" dirty="0"/>
              <a:t>Participatory approach</a:t>
            </a:r>
          </a:p>
          <a:p>
            <a:pPr marL="501739" lvl="2" indent="-285750"/>
            <a:r>
              <a:rPr lang="en-GB" dirty="0"/>
              <a:t>Working with 7 co-researchers: volunteers from the community aged over 50 who live in Scotland</a:t>
            </a:r>
            <a:endParaRPr lang="en-GB" sz="2000" dirty="0">
              <a:solidFill>
                <a:schemeClr val="tx1"/>
              </a:solidFill>
            </a:endParaRPr>
          </a:p>
          <a:p>
            <a:pPr marL="681731" lvl="3" indent="-285750"/>
            <a:r>
              <a:rPr lang="en-GB" sz="1600" dirty="0">
                <a:solidFill>
                  <a:schemeClr val="accent4">
                    <a:lumMod val="10000"/>
                  </a:schemeClr>
                </a:solidFill>
              </a:rPr>
              <a:t>shaping the survey;</a:t>
            </a:r>
          </a:p>
          <a:p>
            <a:pPr marL="681731" lvl="3" indent="-285750"/>
            <a:r>
              <a:rPr lang="en-GB" sz="1600" dirty="0">
                <a:solidFill>
                  <a:schemeClr val="accent4">
                    <a:lumMod val="10000"/>
                  </a:schemeClr>
                </a:solidFill>
              </a:rPr>
              <a:t>shaping the interview/focus group questions; </a:t>
            </a:r>
          </a:p>
          <a:p>
            <a:pPr marL="681731" lvl="3" indent="-285750"/>
            <a:r>
              <a:rPr lang="en-GB" sz="1600" dirty="0">
                <a:solidFill>
                  <a:schemeClr val="accent4">
                    <a:lumMod val="10000"/>
                  </a:schemeClr>
                </a:solidFill>
              </a:rPr>
              <a:t>conducting interviews/focus groups; </a:t>
            </a:r>
          </a:p>
          <a:p>
            <a:pPr marL="681731" lvl="3" indent="-285750"/>
            <a:r>
              <a:rPr lang="en-GB" sz="1600" dirty="0">
                <a:solidFill>
                  <a:schemeClr val="accent4">
                    <a:lumMod val="10000"/>
                  </a:schemeClr>
                </a:solidFill>
              </a:rPr>
              <a:t>analysing and interpreting the data; </a:t>
            </a:r>
          </a:p>
          <a:p>
            <a:pPr marL="681731" lvl="3" indent="-285750"/>
            <a:r>
              <a:rPr lang="en-GB" sz="1600" dirty="0">
                <a:solidFill>
                  <a:schemeClr val="accent4">
                    <a:lumMod val="10000"/>
                  </a:schemeClr>
                </a:solidFill>
              </a:rPr>
              <a:t>presenting and publishing about findings</a:t>
            </a:r>
          </a:p>
          <a:p>
            <a:endParaRPr lang="en-GB" dirty="0"/>
          </a:p>
        </p:txBody>
      </p:sp>
      <p:sp>
        <p:nvSpPr>
          <p:cNvPr id="2" name="Content Placeholder 1">
            <a:extLst>
              <a:ext uri="{FF2B5EF4-FFF2-40B4-BE49-F238E27FC236}">
                <a16:creationId xmlns:a16="http://schemas.microsoft.com/office/drawing/2014/main" id="{EEFAE9DA-8508-23EE-3DE9-DA772AC6AC99}"/>
              </a:ext>
            </a:extLst>
          </p:cNvPr>
          <p:cNvSpPr>
            <a:spLocks noGrp="1"/>
          </p:cNvSpPr>
          <p:nvPr>
            <p:ph idx="10"/>
          </p:nvPr>
        </p:nvSpPr>
        <p:spPr>
          <a:xfrm>
            <a:off x="4910286" y="2634143"/>
            <a:ext cx="3903780" cy="3113360"/>
          </a:xfrm>
        </p:spPr>
        <p:txBody>
          <a:bodyPr/>
          <a:lstStyle/>
          <a:p>
            <a:pPr marL="285750" indent="-285750">
              <a:buFont typeface="Arial" panose="020B0604020202020204" pitchFamily="34" charset="0"/>
              <a:buChar char="•"/>
            </a:pPr>
            <a:r>
              <a:rPr lang="en-GB" dirty="0"/>
              <a:t>Interviews/focus groups</a:t>
            </a:r>
          </a:p>
          <a:p>
            <a:pPr marL="285750" indent="-285750">
              <a:buFont typeface="Arial" panose="020B0604020202020204" pitchFamily="34" charset="0"/>
              <a:buChar char="•"/>
            </a:pPr>
            <a:r>
              <a:rPr lang="en-GB" dirty="0"/>
              <a:t>Questions: </a:t>
            </a:r>
            <a:r>
              <a:rPr lang="en-GB" b="0" dirty="0"/>
              <a:t>generic; social connectedness; health and healthcare; finances; access to and use of technology</a:t>
            </a:r>
            <a:endParaRPr lang="en-GB" dirty="0"/>
          </a:p>
          <a:p>
            <a:pPr marL="501739" lvl="2" indent="-285750"/>
            <a:r>
              <a:rPr lang="en-GB" dirty="0"/>
              <a:t>37 participants</a:t>
            </a:r>
          </a:p>
          <a:p>
            <a:pPr marL="501739" lvl="2" indent="-285750"/>
            <a:r>
              <a:rPr lang="en-GB" dirty="0"/>
              <a:t>Thematic analysis</a:t>
            </a:r>
          </a:p>
          <a:p>
            <a:pPr marL="501739" lvl="2" indent="-285750"/>
            <a:r>
              <a:rPr lang="en-GB" dirty="0"/>
              <a:t>Care and caring responsibilities: strong emergent theme</a:t>
            </a:r>
          </a:p>
          <a:p>
            <a:pPr marL="285750" indent="-285750">
              <a:buFontTx/>
              <a:buChar char="-"/>
            </a:pPr>
            <a:endParaRPr lang="en-GB" dirty="0"/>
          </a:p>
          <a:p>
            <a:endParaRPr lang="en-GB" dirty="0"/>
          </a:p>
        </p:txBody>
      </p:sp>
      <p:sp>
        <p:nvSpPr>
          <p:cNvPr id="5" name="Title 3">
            <a:extLst>
              <a:ext uri="{FF2B5EF4-FFF2-40B4-BE49-F238E27FC236}">
                <a16:creationId xmlns:a16="http://schemas.microsoft.com/office/drawing/2014/main" id="{5F7B0F45-8448-F1C9-FEBE-C0EDD6B74C52}"/>
              </a:ext>
            </a:extLst>
          </p:cNvPr>
          <p:cNvSpPr txBox="1">
            <a:spLocks/>
          </p:cNvSpPr>
          <p:nvPr/>
        </p:nvSpPr>
        <p:spPr>
          <a:xfrm>
            <a:off x="534066" y="1436242"/>
            <a:ext cx="8280000" cy="1035251"/>
          </a:xfrm>
          <a:prstGeom prst="rect">
            <a:avLst/>
          </a:prstGeom>
          <a:solidFill>
            <a:schemeClr val="tx2">
              <a:lumMod val="40000"/>
              <a:lumOff val="60000"/>
            </a:schemeClr>
          </a:solidFill>
        </p:spPr>
        <p:txBody>
          <a:bodyPr/>
          <a:lstStyle>
            <a:lvl1pPr algn="l" defTabSz="914354" rtl="0" eaLnBrk="1" latinLnBrk="0" hangingPunct="1">
              <a:lnSpc>
                <a:spcPts val="3000"/>
              </a:lnSpc>
              <a:spcBef>
                <a:spcPct val="0"/>
              </a:spcBef>
              <a:buNone/>
              <a:defRPr sz="3000" b="0" kern="1200">
                <a:solidFill>
                  <a:srgbClr val="9D1E65"/>
                </a:solidFill>
                <a:latin typeface="FS Maja" panose="02000503050000020004" pitchFamily="2" charset="77"/>
                <a:ea typeface="+mj-ea"/>
                <a:cs typeface="+mj-cs"/>
              </a:defRPr>
            </a:lvl1pPr>
          </a:lstStyle>
          <a:p>
            <a:pPr>
              <a:lnSpc>
                <a:spcPct val="100000"/>
              </a:lnSpc>
            </a:pPr>
            <a:r>
              <a:rPr lang="en-GB" sz="1800" dirty="0">
                <a:solidFill>
                  <a:schemeClr val="accent4">
                    <a:lumMod val="10000"/>
                  </a:schemeClr>
                </a:solidFill>
                <a:latin typeface="+mj-lt"/>
              </a:rPr>
              <a:t>Healthy </a:t>
            </a:r>
            <a:r>
              <a:rPr lang="en-GB" sz="1800" dirty="0" err="1">
                <a:solidFill>
                  <a:schemeClr val="accent4">
                    <a:lumMod val="10000"/>
                  </a:schemeClr>
                </a:solidFill>
                <a:latin typeface="+mj-lt"/>
              </a:rPr>
              <a:t>AGeing</a:t>
            </a:r>
            <a:r>
              <a:rPr lang="en-GB" sz="1800" dirty="0">
                <a:solidFill>
                  <a:schemeClr val="accent4">
                    <a:lumMod val="10000"/>
                  </a:schemeClr>
                </a:solidFill>
                <a:latin typeface="+mj-lt"/>
              </a:rPr>
              <a:t> in Scotland (HAGIS) – COVID Impact and Recovery Study (PI Dr Elaine Douglas)</a:t>
            </a:r>
          </a:p>
          <a:p>
            <a:pPr>
              <a:lnSpc>
                <a:spcPct val="100000"/>
              </a:lnSpc>
            </a:pPr>
            <a:r>
              <a:rPr lang="en-GB" sz="1800" dirty="0">
                <a:solidFill>
                  <a:schemeClr val="accent4">
                    <a:lumMod val="10000"/>
                  </a:schemeClr>
                </a:solidFill>
                <a:latin typeface="+mj-lt"/>
              </a:rPr>
              <a:t>Mixed-method approach: survey; interviews/focus groups; </a:t>
            </a:r>
            <a:r>
              <a:rPr lang="en-GB" sz="1800" dirty="0" err="1">
                <a:solidFill>
                  <a:schemeClr val="accent4">
                    <a:lumMod val="10000"/>
                  </a:schemeClr>
                </a:solidFill>
                <a:latin typeface="+mj-lt"/>
              </a:rPr>
              <a:t>eDelphi</a:t>
            </a:r>
            <a:r>
              <a:rPr lang="en-GB" sz="1800" dirty="0">
                <a:solidFill>
                  <a:schemeClr val="accent4">
                    <a:lumMod val="10000"/>
                  </a:schemeClr>
                </a:solidFill>
                <a:latin typeface="+mj-lt"/>
              </a:rPr>
              <a:t> consultation</a:t>
            </a:r>
            <a:br>
              <a:rPr lang="en-GB" dirty="0"/>
            </a:br>
            <a:endParaRPr lang="en-GB" dirty="0"/>
          </a:p>
        </p:txBody>
      </p:sp>
    </p:spTree>
    <p:extLst>
      <p:ext uri="{BB962C8B-B14F-4D97-AF65-F5344CB8AC3E}">
        <p14:creationId xmlns:p14="http://schemas.microsoft.com/office/powerpoint/2010/main" val="260712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8CA2-FC06-107A-B516-D286095F3F58}"/>
              </a:ext>
            </a:extLst>
          </p:cNvPr>
          <p:cNvSpPr>
            <a:spLocks noGrp="1"/>
          </p:cNvSpPr>
          <p:nvPr>
            <p:ph type="title"/>
          </p:nvPr>
        </p:nvSpPr>
        <p:spPr>
          <a:xfrm>
            <a:off x="431999" y="255119"/>
            <a:ext cx="8280000" cy="910952"/>
          </a:xfrm>
        </p:spPr>
        <p:txBody>
          <a:bodyPr/>
          <a:lstStyle/>
          <a:p>
            <a:pPr algn="ctr"/>
            <a:r>
              <a:rPr lang="en-GB" dirty="0"/>
              <a:t>Pre-pandemic context of unpaid care</a:t>
            </a:r>
            <a:br>
              <a:rPr lang="en-GB" dirty="0"/>
            </a:br>
            <a:r>
              <a:rPr lang="en-GB" sz="2400" dirty="0"/>
              <a:t>Key facts</a:t>
            </a:r>
          </a:p>
        </p:txBody>
      </p:sp>
      <p:sp>
        <p:nvSpPr>
          <p:cNvPr id="3" name="Content Placeholder 2">
            <a:extLst>
              <a:ext uri="{FF2B5EF4-FFF2-40B4-BE49-F238E27FC236}">
                <a16:creationId xmlns:a16="http://schemas.microsoft.com/office/drawing/2014/main" id="{5500B9A2-2250-438F-E948-982440F2C081}"/>
              </a:ext>
            </a:extLst>
          </p:cNvPr>
          <p:cNvSpPr>
            <a:spLocks noGrp="1"/>
          </p:cNvSpPr>
          <p:nvPr>
            <p:ph idx="1"/>
          </p:nvPr>
        </p:nvSpPr>
        <p:spPr>
          <a:xfrm>
            <a:off x="431999" y="1685339"/>
            <a:ext cx="8279999" cy="3676271"/>
          </a:xfrm>
        </p:spPr>
        <p:txBody>
          <a:bodyPr/>
          <a:lstStyle/>
          <a:p>
            <a:pPr marL="285750" indent="-285750">
              <a:buFont typeface="Arial" panose="020B0604020202020204" pitchFamily="34" charset="0"/>
              <a:buChar char="•"/>
            </a:pPr>
            <a:r>
              <a:rPr lang="en-GB" b="0" dirty="0"/>
              <a:t>Alzheimer’s Society: over 700,000 unpaid carers for people living with dementia</a:t>
            </a:r>
          </a:p>
          <a:p>
            <a:pPr marL="285750" indent="-285750">
              <a:buFont typeface="Arial" panose="020B0604020202020204" pitchFamily="34" charset="0"/>
              <a:buChar char="•"/>
            </a:pPr>
            <a:r>
              <a:rPr lang="en-GB" b="0" dirty="0"/>
              <a:t>Care for children; grandchildren; ill relatives etc.</a:t>
            </a:r>
          </a:p>
          <a:p>
            <a:pPr marL="285750" indent="-285750">
              <a:buFont typeface="Arial" panose="020B0604020202020204" pitchFamily="34" charset="0"/>
              <a:buChar char="•"/>
            </a:pPr>
            <a:r>
              <a:rPr lang="en-GB" b="0" dirty="0"/>
              <a:t>Care system: relying on unpaid/informal carers</a:t>
            </a:r>
          </a:p>
          <a:p>
            <a:pPr marL="285750" indent="-285750">
              <a:buFont typeface="Arial" panose="020B0604020202020204" pitchFamily="34" charset="0"/>
              <a:buChar char="•"/>
            </a:pPr>
            <a:r>
              <a:rPr lang="en-GB" b="0" dirty="0"/>
              <a:t>Unpaid care: saves over £11 billion/year (Alzheimer’s Society, 2014)</a:t>
            </a:r>
          </a:p>
          <a:p>
            <a:pPr marL="285750" indent="-285750">
              <a:buFont typeface="Arial" panose="020B0604020202020204" pitchFamily="34" charset="0"/>
              <a:buChar char="•"/>
            </a:pPr>
            <a:r>
              <a:rPr lang="en-GB" b="0" dirty="0"/>
              <a:t>Support for living in the community: ageing-in-place and healthy ageing</a:t>
            </a:r>
          </a:p>
          <a:p>
            <a:pPr marL="285750" indent="-285750">
              <a:buFont typeface="Arial" panose="020B0604020202020204" pitchFamily="34" charset="0"/>
              <a:buChar char="•"/>
            </a:pPr>
            <a:r>
              <a:rPr lang="en-GB" b="0" dirty="0"/>
              <a:t>Support through face-to-face services (state or charity-funded): paid carers; respite centres; activities and community centres; libraries; cafés (e.g., dementia-friendly café); churches</a:t>
            </a:r>
          </a:p>
          <a:p>
            <a:pPr marL="285750" indent="-285750">
              <a:buFont typeface="Arial" panose="020B0604020202020204" pitchFamily="34" charset="0"/>
              <a:buChar char="•"/>
            </a:pPr>
            <a:r>
              <a:rPr lang="en-GB" b="0" dirty="0"/>
              <a:t>Physical/face-to-face support from other family members or friends</a:t>
            </a:r>
          </a:p>
          <a:p>
            <a:pPr marL="285750" indent="-285750">
              <a:buFont typeface="Symbol" panose="05050102010706020507" pitchFamily="18" charset="2"/>
              <a:buChar char="Þ"/>
            </a:pPr>
            <a:r>
              <a:rPr lang="en-GB" b="0" dirty="0"/>
              <a:t>Some respite for carers</a:t>
            </a:r>
          </a:p>
          <a:p>
            <a:pPr marL="285750" indent="-285750">
              <a:buFont typeface="Symbol" panose="05050102010706020507" pitchFamily="18" charset="2"/>
              <a:buChar char="Þ"/>
            </a:pPr>
            <a:r>
              <a:rPr lang="en-GB" b="0" dirty="0"/>
              <a:t>Some distribution of responsibilities</a:t>
            </a:r>
          </a:p>
        </p:txBody>
      </p:sp>
    </p:spTree>
    <p:extLst>
      <p:ext uri="{BB962C8B-B14F-4D97-AF65-F5344CB8AC3E}">
        <p14:creationId xmlns:p14="http://schemas.microsoft.com/office/powerpoint/2010/main" val="351686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7E2C-E0F0-0492-6F0F-A3E108E4EB91}"/>
              </a:ext>
            </a:extLst>
          </p:cNvPr>
          <p:cNvSpPr>
            <a:spLocks noGrp="1"/>
          </p:cNvSpPr>
          <p:nvPr>
            <p:ph type="title"/>
          </p:nvPr>
        </p:nvSpPr>
        <p:spPr/>
        <p:txBody>
          <a:bodyPr/>
          <a:lstStyle/>
          <a:p>
            <a:pPr algn="ctr"/>
            <a:r>
              <a:rPr lang="en-GB" dirty="0"/>
              <a:t>Provision of care during COVID-19</a:t>
            </a:r>
          </a:p>
        </p:txBody>
      </p:sp>
      <p:sp>
        <p:nvSpPr>
          <p:cNvPr id="4" name="Content Placeholder 3">
            <a:extLst>
              <a:ext uri="{FF2B5EF4-FFF2-40B4-BE49-F238E27FC236}">
                <a16:creationId xmlns:a16="http://schemas.microsoft.com/office/drawing/2014/main" id="{4FDEEA91-3402-D2BC-CBF4-D24625B12472}"/>
              </a:ext>
            </a:extLst>
          </p:cNvPr>
          <p:cNvSpPr>
            <a:spLocks noGrp="1"/>
          </p:cNvSpPr>
          <p:nvPr>
            <p:ph idx="10"/>
          </p:nvPr>
        </p:nvSpPr>
        <p:spPr>
          <a:xfrm>
            <a:off x="343949" y="1685339"/>
            <a:ext cx="8368051" cy="3676271"/>
          </a:xfrm>
        </p:spPr>
        <p:txBody>
          <a:bodyPr/>
          <a:lstStyle/>
          <a:p>
            <a:r>
              <a:rPr lang="en-GB" dirty="0"/>
              <a:t>Face-to-face withdrew because of physical distance measures</a:t>
            </a:r>
          </a:p>
          <a:p>
            <a:pPr marL="285750" indent="-285750">
              <a:buFont typeface="Arial" panose="020B0604020202020204" pitchFamily="34" charset="0"/>
              <a:buChar char="•"/>
            </a:pPr>
            <a:r>
              <a:rPr lang="en-GB" b="0" dirty="0"/>
              <a:t>Withdrawal of support</a:t>
            </a:r>
          </a:p>
          <a:p>
            <a:pPr marL="285750" lvl="1" indent="-285750">
              <a:buFont typeface="Arial" panose="020B0604020202020204" pitchFamily="34" charset="0"/>
              <a:buChar char="•"/>
            </a:pPr>
            <a:r>
              <a:rPr lang="en-GB" dirty="0"/>
              <a:t>Day centres closing</a:t>
            </a:r>
          </a:p>
          <a:p>
            <a:pPr marL="285750" lvl="1" indent="-285750">
              <a:buFont typeface="Arial" panose="020B0604020202020204" pitchFamily="34" charset="0"/>
              <a:buChar char="•"/>
            </a:pPr>
            <a:r>
              <a:rPr lang="en-GB" dirty="0"/>
              <a:t>Churches closing</a:t>
            </a:r>
          </a:p>
          <a:p>
            <a:pPr marL="285750" lvl="1" indent="-285750">
              <a:buFont typeface="Arial" panose="020B0604020202020204" pitchFamily="34" charset="0"/>
              <a:buChar char="•"/>
            </a:pPr>
            <a:r>
              <a:rPr lang="en-GB" dirty="0"/>
              <a:t>Family/friends/neighbours isolating or shielding, who would usually help the older carers/people receiving care</a:t>
            </a:r>
          </a:p>
          <a:p>
            <a:pPr marL="285750" lvl="1" indent="-285750">
              <a:buFont typeface="Arial" panose="020B0604020202020204" pitchFamily="34" charset="0"/>
              <a:buChar char="•"/>
            </a:pPr>
            <a:r>
              <a:rPr lang="en-GB" dirty="0"/>
              <a:t>Social (paid) carers not being able to visit</a:t>
            </a:r>
          </a:p>
        </p:txBody>
      </p:sp>
    </p:spTree>
    <p:extLst>
      <p:ext uri="{BB962C8B-B14F-4D97-AF65-F5344CB8AC3E}">
        <p14:creationId xmlns:p14="http://schemas.microsoft.com/office/powerpoint/2010/main" val="445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659-127F-1BC7-4A9F-B18DA023D180}"/>
              </a:ext>
            </a:extLst>
          </p:cNvPr>
          <p:cNvSpPr>
            <a:spLocks noGrp="1"/>
          </p:cNvSpPr>
          <p:nvPr>
            <p:ph type="title"/>
          </p:nvPr>
        </p:nvSpPr>
        <p:spPr/>
        <p:txBody>
          <a:bodyPr/>
          <a:lstStyle/>
          <a:p>
            <a:pPr algn="ctr"/>
            <a:r>
              <a:rPr lang="en-GB" dirty="0"/>
              <a:t>Caring for a partner living with dementia</a:t>
            </a:r>
          </a:p>
        </p:txBody>
      </p:sp>
      <p:sp>
        <p:nvSpPr>
          <p:cNvPr id="3" name="Content Placeholder 2">
            <a:extLst>
              <a:ext uri="{FF2B5EF4-FFF2-40B4-BE49-F238E27FC236}">
                <a16:creationId xmlns:a16="http://schemas.microsoft.com/office/drawing/2014/main" id="{2023D3B4-5B4B-F3D6-C944-23765A47CC80}"/>
              </a:ext>
            </a:extLst>
          </p:cNvPr>
          <p:cNvSpPr>
            <a:spLocks noGrp="1"/>
          </p:cNvSpPr>
          <p:nvPr>
            <p:ph idx="1"/>
          </p:nvPr>
        </p:nvSpPr>
        <p:spPr>
          <a:xfrm>
            <a:off x="431999" y="1367407"/>
            <a:ext cx="8040881" cy="3994204"/>
          </a:xfrm>
        </p:spPr>
        <p:txBody>
          <a:bodyPr/>
          <a:lstStyle/>
          <a:p>
            <a:r>
              <a:rPr lang="en-GB" sz="2000" dirty="0">
                <a:solidFill>
                  <a:schemeClr val="accent2">
                    <a:lumMod val="50000"/>
                  </a:schemeClr>
                </a:solidFill>
              </a:rPr>
              <a:t>No support – lack of respite; Lack of choice/control over the situation</a:t>
            </a:r>
          </a:p>
          <a:p>
            <a:endParaRPr lang="en-GB" sz="2000" b="0" i="0" u="none" strike="noStrike" baseline="0" dirty="0">
              <a:latin typeface="Arial" panose="020B0604020202020204" pitchFamily="34" charset="0"/>
            </a:endParaRPr>
          </a:p>
          <a:p>
            <a:pPr algn="just"/>
            <a:r>
              <a:rPr lang="en-GB" b="0" i="0" u="none" strike="noStrike" baseline="0" dirty="0">
                <a:latin typeface="Arial" panose="020B0604020202020204" pitchFamily="34" charset="0"/>
              </a:rPr>
              <a:t>“…before lockdown he [</a:t>
            </a:r>
            <a:r>
              <a:rPr lang="en-GB" b="0" dirty="0">
                <a:latin typeface="Arial" panose="020B0604020202020204" pitchFamily="34" charset="0"/>
              </a:rPr>
              <a:t>participant’s husband]</a:t>
            </a:r>
            <a:r>
              <a:rPr lang="en-GB" b="0" i="0" u="none" strike="noStrike" baseline="0" dirty="0">
                <a:latin typeface="Arial" panose="020B0604020202020204" pitchFamily="34" charset="0"/>
              </a:rPr>
              <a:t> used to go out twice a week to a luncheon club, which gave me a break of about three hours on these days. … And then of course when we went into lockdown, he was with me 24/7 and it was really hard. I mean, I worked for years, I was a care manager, so I worked, you know, with a lot of people with dementia. But then you’re only there during your working hours. At least you go home and you get away from it. But you’re stuck, 24/7, and it was really hard. I did find that hard. …</a:t>
            </a:r>
          </a:p>
          <a:p>
            <a:pPr algn="just"/>
            <a:r>
              <a:rPr lang="en-GB" b="0" i="0" u="none" strike="noStrike" baseline="0" dirty="0">
                <a:latin typeface="Arial" panose="020B0604020202020204" pitchFamily="34" charset="0"/>
              </a:rPr>
              <a:t>But it was hard getting him to understand it. He just couldn’t understand it. Every day he was asking again about it, you know, why are we in lockdown? Why? Why can’t I go out? Why can’t I go and meet people? …</a:t>
            </a:r>
          </a:p>
          <a:p>
            <a:pPr algn="just"/>
            <a:r>
              <a:rPr lang="en-GB" sz="1800" b="0" i="0" u="none" strike="noStrike" baseline="0" dirty="0">
                <a:latin typeface="Arial" panose="020B0604020202020204" pitchFamily="34" charset="0"/>
              </a:rPr>
              <a:t>You know, by the end of a day, if he was having a bad day, sometimes I just wanted to go into a room and scream.” </a:t>
            </a:r>
          </a:p>
          <a:p>
            <a:endParaRPr lang="en-GB" sz="1800" b="0" i="0" u="none" strike="noStrike" baseline="0" dirty="0">
              <a:latin typeface="Arial" panose="020B0604020202020204" pitchFamily="34" charset="0"/>
            </a:endParaRPr>
          </a:p>
          <a:p>
            <a:endParaRPr lang="en-GB" sz="1200" b="0" i="0" u="none" strike="noStrike" baseline="0" dirty="0">
              <a:latin typeface="Arial" panose="020B0604020202020204" pitchFamily="34" charset="0"/>
            </a:endParaRPr>
          </a:p>
          <a:p>
            <a:endParaRPr lang="en-GB" sz="1200" dirty="0"/>
          </a:p>
        </p:txBody>
      </p:sp>
    </p:spTree>
    <p:extLst>
      <p:ext uri="{BB962C8B-B14F-4D97-AF65-F5344CB8AC3E}">
        <p14:creationId xmlns:p14="http://schemas.microsoft.com/office/powerpoint/2010/main" val="374803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01EC-6ACD-AE83-2E16-6FD9E90EDD84}"/>
              </a:ext>
            </a:extLst>
          </p:cNvPr>
          <p:cNvSpPr>
            <a:spLocks noGrp="1"/>
          </p:cNvSpPr>
          <p:nvPr>
            <p:ph type="title"/>
          </p:nvPr>
        </p:nvSpPr>
        <p:spPr/>
        <p:txBody>
          <a:bodyPr/>
          <a:lstStyle/>
          <a:p>
            <a:pPr algn="ctr"/>
            <a:r>
              <a:rPr lang="en-GB" dirty="0"/>
              <a:t>Caring for children (1)</a:t>
            </a:r>
          </a:p>
        </p:txBody>
      </p:sp>
      <p:sp>
        <p:nvSpPr>
          <p:cNvPr id="3" name="Content Placeholder 2">
            <a:extLst>
              <a:ext uri="{FF2B5EF4-FFF2-40B4-BE49-F238E27FC236}">
                <a16:creationId xmlns:a16="http://schemas.microsoft.com/office/drawing/2014/main" id="{141DDE1D-0B24-2932-4F6C-CDD139C136F8}"/>
              </a:ext>
            </a:extLst>
          </p:cNvPr>
          <p:cNvSpPr>
            <a:spLocks noGrp="1"/>
          </p:cNvSpPr>
          <p:nvPr>
            <p:ph idx="1"/>
          </p:nvPr>
        </p:nvSpPr>
        <p:spPr>
          <a:xfrm>
            <a:off x="432000" y="1467225"/>
            <a:ext cx="8280000" cy="4153399"/>
          </a:xfrm>
        </p:spPr>
        <p:txBody>
          <a:bodyPr/>
          <a:lstStyle/>
          <a:p>
            <a:pPr algn="just"/>
            <a:r>
              <a:rPr lang="en-GB" sz="2000" dirty="0">
                <a:solidFill>
                  <a:schemeClr val="accent2">
                    <a:lumMod val="50000"/>
                  </a:schemeClr>
                </a:solidFill>
                <a:latin typeface="+mj-lt"/>
              </a:rPr>
              <a:t>Caring for a child with mental health issues</a:t>
            </a:r>
          </a:p>
          <a:p>
            <a:pPr algn="just"/>
            <a:endParaRPr lang="en-GB" sz="2000" dirty="0">
              <a:solidFill>
                <a:srgbClr val="0070C0"/>
              </a:solidFill>
              <a:latin typeface="+mj-lt"/>
            </a:endParaRPr>
          </a:p>
          <a:p>
            <a:pPr algn="just"/>
            <a:r>
              <a:rPr lang="en-GB" b="0" dirty="0">
                <a:latin typeface="Arial" panose="020B0604020202020204" pitchFamily="34" charset="0"/>
              </a:rPr>
              <a:t>“</a:t>
            </a:r>
            <a:r>
              <a:rPr lang="en-GB" b="0" i="0" u="none" strike="noStrike" baseline="0" dirty="0">
                <a:latin typeface="Arial" panose="020B0604020202020204" pitchFamily="34" charset="0"/>
              </a:rPr>
              <a:t>my younger son has…he has schizophrenia and he is supported and he had a wonderful support network and just at the beginning of all this, that changed because they were getting more mental health issues to deal with. So he moved onto another section and nobody’s been near him. They phone him every week and say how are you and he says I’m fine, because that’s what he’s like, and they just leave him to get on with it. … Nobody had been helping him or checking up on him. I had been, as best I could. So now I’ve got all that to deal with. So I suppose I’m a bit harsher now in my view of it all than I was in 2020, because of all the things that haven’t happened, or things that have particularly happened to me.” </a:t>
            </a:r>
          </a:p>
          <a:p>
            <a:endParaRPr lang="en-GB" sz="1800" b="0" i="0" u="none" strike="noStrike" baseline="0" dirty="0">
              <a:latin typeface="Arial" panose="020B0604020202020204" pitchFamily="34" charset="0"/>
            </a:endParaRPr>
          </a:p>
          <a:p>
            <a:endParaRPr lang="en-GB" sz="1200" b="0" i="0" u="none" strike="noStrike" baseline="0" dirty="0">
              <a:latin typeface="Arial" panose="020B0604020202020204" pitchFamily="34" charset="0"/>
            </a:endParaRPr>
          </a:p>
          <a:p>
            <a:r>
              <a:rPr lang="en-GB" sz="1200" dirty="0"/>
              <a:t>	</a:t>
            </a:r>
          </a:p>
        </p:txBody>
      </p:sp>
    </p:spTree>
    <p:extLst>
      <p:ext uri="{BB962C8B-B14F-4D97-AF65-F5344CB8AC3E}">
        <p14:creationId xmlns:p14="http://schemas.microsoft.com/office/powerpoint/2010/main" val="290671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4E87-6321-402A-E7FC-748B180D6E26}"/>
              </a:ext>
            </a:extLst>
          </p:cNvPr>
          <p:cNvSpPr>
            <a:spLocks noGrp="1"/>
          </p:cNvSpPr>
          <p:nvPr>
            <p:ph type="title"/>
          </p:nvPr>
        </p:nvSpPr>
        <p:spPr/>
        <p:txBody>
          <a:bodyPr/>
          <a:lstStyle/>
          <a:p>
            <a:pPr algn="ctr"/>
            <a:r>
              <a:rPr lang="en-GB" dirty="0"/>
              <a:t>Caring for children (2)</a:t>
            </a:r>
          </a:p>
        </p:txBody>
      </p:sp>
      <p:sp>
        <p:nvSpPr>
          <p:cNvPr id="3" name="Content Placeholder 2">
            <a:extLst>
              <a:ext uri="{FF2B5EF4-FFF2-40B4-BE49-F238E27FC236}">
                <a16:creationId xmlns:a16="http://schemas.microsoft.com/office/drawing/2014/main" id="{436E081F-D070-B42B-F626-79264BD8BE76}"/>
              </a:ext>
            </a:extLst>
          </p:cNvPr>
          <p:cNvSpPr>
            <a:spLocks noGrp="1"/>
          </p:cNvSpPr>
          <p:nvPr>
            <p:ph idx="1"/>
          </p:nvPr>
        </p:nvSpPr>
        <p:spPr>
          <a:xfrm>
            <a:off x="431999" y="1685339"/>
            <a:ext cx="8279999" cy="3676271"/>
          </a:xfrm>
        </p:spPr>
        <p:txBody>
          <a:bodyPr/>
          <a:lstStyle/>
          <a:p>
            <a:r>
              <a:rPr lang="en-GB" sz="2000" i="0" u="none" strike="noStrike" baseline="0" dirty="0">
                <a:solidFill>
                  <a:schemeClr val="accent2">
                    <a:lumMod val="50000"/>
                  </a:schemeClr>
                </a:solidFill>
                <a:latin typeface="+mn-lt"/>
              </a:rPr>
              <a:t>Not being able to care/help with grandchildren</a:t>
            </a:r>
          </a:p>
          <a:p>
            <a:endParaRPr lang="en-GB" sz="2000" i="0" u="none" strike="noStrike" baseline="0" dirty="0">
              <a:solidFill>
                <a:srgbClr val="0070C0"/>
              </a:solidFill>
              <a:latin typeface="Arial" panose="020B0604020202020204" pitchFamily="34" charset="0"/>
            </a:endParaRPr>
          </a:p>
          <a:p>
            <a:pPr algn="just"/>
            <a:r>
              <a:rPr lang="en-GB" sz="1800" b="0" i="0" u="none" strike="noStrike" baseline="0" dirty="0">
                <a:latin typeface="Arial" panose="020B0604020202020204" pitchFamily="34" charset="0"/>
              </a:rPr>
              <a:t>“My eldest son has had COVID and my daughter has had COVID as well.  I was very concerned for my daughter because she actually has a little heart monitor fitted and she’s got vitamin B12 deficiency, so I was really quite worried about her.  And at that point…I mean, obviously  you're, kind of, limited but I found that that in itself was a whole, kind of, different experience </a:t>
            </a:r>
            <a:r>
              <a:rPr lang="en-GB" sz="1800" b="0" i="0" u="none" strike="noStrike" baseline="0" dirty="0" err="1">
                <a:latin typeface="Arial" panose="020B0604020202020204" pitchFamily="34" charset="0"/>
              </a:rPr>
              <a:t>‘cause</a:t>
            </a:r>
            <a:r>
              <a:rPr lang="en-GB" sz="1800" b="0" i="0" u="none" strike="noStrike" baseline="0" dirty="0">
                <a:latin typeface="Arial" panose="020B0604020202020204" pitchFamily="34" charset="0"/>
              </a:rPr>
              <a:t> I'm a mum and a family member, one of your kids, is not well, then the first thing you want to do is go and do what you can to help them.  And I couldn’t even go across and help with the kids, to take a bit of a burden off her and her husband.  So that just felt really, really odd.  Really strange.”</a:t>
            </a:r>
          </a:p>
          <a:p>
            <a:endParaRPr lang="en-GB" dirty="0"/>
          </a:p>
        </p:txBody>
      </p:sp>
    </p:spTree>
    <p:extLst>
      <p:ext uri="{BB962C8B-B14F-4D97-AF65-F5344CB8AC3E}">
        <p14:creationId xmlns:p14="http://schemas.microsoft.com/office/powerpoint/2010/main" val="382691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B525-1DBF-F84F-DF92-3860C1370331}"/>
              </a:ext>
            </a:extLst>
          </p:cNvPr>
          <p:cNvSpPr>
            <a:spLocks noGrp="1"/>
          </p:cNvSpPr>
          <p:nvPr>
            <p:ph type="title"/>
          </p:nvPr>
        </p:nvSpPr>
        <p:spPr>
          <a:xfrm>
            <a:off x="431999" y="179617"/>
            <a:ext cx="8280000" cy="1035251"/>
          </a:xfrm>
        </p:spPr>
        <p:txBody>
          <a:bodyPr/>
          <a:lstStyle/>
          <a:p>
            <a:pPr algn="ctr"/>
            <a:r>
              <a:rPr lang="en-GB" dirty="0"/>
              <a:t>Caring for grandchildren (1)</a:t>
            </a:r>
            <a:br>
              <a:rPr lang="en-GB" dirty="0"/>
            </a:br>
            <a:r>
              <a:rPr lang="en-GB" dirty="0"/>
              <a:t>Losing the bond</a:t>
            </a:r>
          </a:p>
        </p:txBody>
      </p:sp>
      <p:sp>
        <p:nvSpPr>
          <p:cNvPr id="3" name="Content Placeholder 2">
            <a:extLst>
              <a:ext uri="{FF2B5EF4-FFF2-40B4-BE49-F238E27FC236}">
                <a16:creationId xmlns:a16="http://schemas.microsoft.com/office/drawing/2014/main" id="{C8A2945C-8731-8530-DC71-8941291DA6F6}"/>
              </a:ext>
            </a:extLst>
          </p:cNvPr>
          <p:cNvSpPr>
            <a:spLocks noGrp="1"/>
          </p:cNvSpPr>
          <p:nvPr>
            <p:ph idx="1"/>
          </p:nvPr>
        </p:nvSpPr>
        <p:spPr>
          <a:xfrm>
            <a:off x="431999" y="1685339"/>
            <a:ext cx="8279999" cy="4019175"/>
          </a:xfrm>
        </p:spPr>
        <p:txBody>
          <a:bodyPr/>
          <a:lstStyle/>
          <a:p>
            <a:r>
              <a:rPr lang="en-GB" sz="2000" dirty="0">
                <a:solidFill>
                  <a:schemeClr val="accent2">
                    <a:lumMod val="50000"/>
                  </a:schemeClr>
                </a:solidFill>
              </a:rPr>
              <a:t>Caring for a grandchild with special needs/maintaining the bond</a:t>
            </a:r>
          </a:p>
          <a:p>
            <a:endParaRPr lang="en-GB" sz="2000" dirty="0">
              <a:solidFill>
                <a:srgbClr val="0070C0"/>
              </a:solidFill>
            </a:endParaRPr>
          </a:p>
          <a:p>
            <a:pPr algn="just"/>
            <a:r>
              <a:rPr lang="en-GB" b="0" i="0" u="none" strike="noStrike" baseline="0" dirty="0">
                <a:latin typeface="Arial" panose="020B0604020202020204" pitchFamily="34" charset="0"/>
              </a:rPr>
              <a:t>“For me, it was very difficult.  Really difficult because my wee granddaughter has special needs and she was only just…what did she…she was just under one so when I couldn’t…we weren’t allowed to be in touch, you know, in lockdown.  I was shielding so I wasn’t allowed anywhere near, so by the time the two years was passed, she didn't know me…So that was very difficult.”</a:t>
            </a:r>
          </a:p>
          <a:p>
            <a:endParaRPr lang="en-GB" sz="1200" b="0" i="0" u="none" strike="noStrike" baseline="0" dirty="0">
              <a:latin typeface="Arial" panose="020B0604020202020204" pitchFamily="34" charset="0"/>
            </a:endParaRPr>
          </a:p>
          <a:p>
            <a:endParaRPr lang="en-GB" sz="1200" b="0" i="0" u="none" strike="noStrike" baseline="0" dirty="0">
              <a:latin typeface="Arial" panose="020B0604020202020204" pitchFamily="34" charset="0"/>
            </a:endParaRPr>
          </a:p>
          <a:p>
            <a:endParaRPr lang="en-GB" sz="1200" dirty="0"/>
          </a:p>
        </p:txBody>
      </p:sp>
    </p:spTree>
    <p:extLst>
      <p:ext uri="{BB962C8B-B14F-4D97-AF65-F5344CB8AC3E}">
        <p14:creationId xmlns:p14="http://schemas.microsoft.com/office/powerpoint/2010/main" val="356324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BABA-860B-AAE5-132E-53DA513E2BC0}"/>
              </a:ext>
            </a:extLst>
          </p:cNvPr>
          <p:cNvSpPr>
            <a:spLocks noGrp="1"/>
          </p:cNvSpPr>
          <p:nvPr>
            <p:ph type="title"/>
          </p:nvPr>
        </p:nvSpPr>
        <p:spPr/>
        <p:txBody>
          <a:bodyPr/>
          <a:lstStyle/>
          <a:p>
            <a:pPr algn="ctr"/>
            <a:r>
              <a:rPr lang="en-GB" dirty="0"/>
              <a:t>Caring for grandchildren (1)</a:t>
            </a:r>
          </a:p>
        </p:txBody>
      </p:sp>
      <p:sp>
        <p:nvSpPr>
          <p:cNvPr id="3" name="Content Placeholder 2">
            <a:extLst>
              <a:ext uri="{FF2B5EF4-FFF2-40B4-BE49-F238E27FC236}">
                <a16:creationId xmlns:a16="http://schemas.microsoft.com/office/drawing/2014/main" id="{0E7581C7-7B3A-00EA-B85D-4FED3741B880}"/>
              </a:ext>
            </a:extLst>
          </p:cNvPr>
          <p:cNvSpPr>
            <a:spLocks noGrp="1"/>
          </p:cNvSpPr>
          <p:nvPr>
            <p:ph idx="1"/>
          </p:nvPr>
        </p:nvSpPr>
        <p:spPr>
          <a:xfrm>
            <a:off x="432000" y="1685339"/>
            <a:ext cx="8342884" cy="3676271"/>
          </a:xfrm>
        </p:spPr>
        <p:txBody>
          <a:bodyPr/>
          <a:lstStyle/>
          <a:p>
            <a:r>
              <a:rPr lang="en-GB" sz="2000" dirty="0">
                <a:solidFill>
                  <a:schemeClr val="accent2">
                    <a:lumMod val="50000"/>
                  </a:schemeClr>
                </a:solidFill>
              </a:rPr>
              <a:t>Using creativity to stay in touch with grandchildren</a:t>
            </a:r>
          </a:p>
          <a:p>
            <a:endParaRPr lang="en-GB" sz="2000" dirty="0">
              <a:solidFill>
                <a:srgbClr val="0070C0"/>
              </a:solidFill>
            </a:endParaRPr>
          </a:p>
          <a:p>
            <a:pPr algn="just"/>
            <a:r>
              <a:rPr lang="en-GB" b="0" i="0" u="none" strike="noStrike" baseline="0" dirty="0">
                <a:latin typeface="Arial" panose="020B0604020202020204" pitchFamily="34" charset="0"/>
              </a:rPr>
              <a:t>“… there’s been some real lows in terms of not being able to see family. I mean, I’ve got three grandkids stay three doors away from me, and that was a long time not be able to see them.  And it was things like just waving at them from the end of the drive.  And one of the things I did do just to, kind of, make that connection with them because I am very close to them is that I yarn bombed my…I learned how to crochet using YouTube videos and I basically yarn bombed my front garden, bought love hearts off the Internet, posted them all in my…stuck them all in my windows and when I was speaking to my grandkids on the phone I was like, you know, it’s just to let you know Granny’s missing you and she loves you.”</a:t>
            </a:r>
          </a:p>
        </p:txBody>
      </p:sp>
    </p:spTree>
    <p:extLst>
      <p:ext uri="{BB962C8B-B14F-4D97-AF65-F5344CB8AC3E}">
        <p14:creationId xmlns:p14="http://schemas.microsoft.com/office/powerpoint/2010/main" val="3015564153"/>
      </p:ext>
    </p:extLst>
  </p:cSld>
  <p:clrMapOvr>
    <a:masterClrMapping/>
  </p:clrMapOvr>
</p:sld>
</file>

<file path=ppt/theme/theme1.xml><?xml version="1.0" encoding="utf-8"?>
<a:theme xmlns:a="http://schemas.openxmlformats.org/drawingml/2006/main" name="international-brand-standard">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ternational-brand-standard" id="{0CA49FC8-CA2F-2340-8798-D1E90619CC95}" vid="{83D43AA9-DA2E-434C-935F-A1142689FB68}"/>
    </a:ext>
  </a:extLst>
</a:theme>
</file>

<file path=ppt/theme/theme2.xml><?xml version="1.0" encoding="utf-8"?>
<a:theme xmlns:a="http://schemas.openxmlformats.org/drawingml/2006/main" name="Secondary colour option:1">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ppt/theme/theme3.xml><?xml version="1.0" encoding="utf-8"?>
<a:theme xmlns:a="http://schemas.openxmlformats.org/drawingml/2006/main" name="Secondary colour option:2">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1-square" id="{57AFB2C1-5A7A-4BE1-BBAC-2E0CCAF41307}" vid="{0BC2027B-8777-41A8-9115-E00A7879546D}"/>
    </a:ext>
  </a:extLst>
</a:theme>
</file>

<file path=docProps/app.xml><?xml version="1.0" encoding="utf-8"?>
<Properties xmlns="http://schemas.openxmlformats.org/officeDocument/2006/extended-properties" xmlns:vt="http://schemas.openxmlformats.org/officeDocument/2006/docPropsVTypes">
  <Template>international-brand-standard</Template>
  <TotalTime>8190</TotalTime>
  <Words>1486</Words>
  <Application>Microsoft Office PowerPoint</Application>
  <PresentationFormat>On-screen Show (4:3)</PresentationFormat>
  <Paragraphs>82</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FS Maja</vt:lpstr>
      <vt:lpstr>Symbol</vt:lpstr>
      <vt:lpstr>international-brand-standard</vt:lpstr>
      <vt:lpstr>Secondary colour option:1</vt:lpstr>
      <vt:lpstr>Secondary colour option:2</vt:lpstr>
      <vt:lpstr>Transformations and challenges of caring  as an older person Lessons from COVID-19 pandemic </vt:lpstr>
      <vt:lpstr>HAGIS – COVID Impact and Recovery Study </vt:lpstr>
      <vt:lpstr>Pre-pandemic context of unpaid care Key facts</vt:lpstr>
      <vt:lpstr>Provision of care during COVID-19</vt:lpstr>
      <vt:lpstr>Caring for a partner living with dementia</vt:lpstr>
      <vt:lpstr>Caring for children (1)</vt:lpstr>
      <vt:lpstr>Caring for children (2)</vt:lpstr>
      <vt:lpstr>Caring for grandchildren (1) Losing the bond</vt:lpstr>
      <vt:lpstr>Caring for grandchildren (1)</vt:lpstr>
      <vt:lpstr>Caring in the community  through volunteer/charity work</vt:lpstr>
      <vt:lpstr>Conclusions</vt:lpstr>
      <vt:lpstr>Thoughts for future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Douglas</dc:creator>
  <cp:lastModifiedBy>Cristina Douglas</cp:lastModifiedBy>
  <cp:revision>26</cp:revision>
  <dcterms:created xsi:type="dcterms:W3CDTF">2022-07-15T08:30:20Z</dcterms:created>
  <dcterms:modified xsi:type="dcterms:W3CDTF">2022-07-27T06:34:52Z</dcterms:modified>
</cp:coreProperties>
</file>