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25"/>
  </p:notesMasterIdLst>
  <p:sldIdLst>
    <p:sldId id="257" r:id="rId4"/>
    <p:sldId id="358" r:id="rId5"/>
    <p:sldId id="368" r:id="rId6"/>
    <p:sldId id="411" r:id="rId7"/>
    <p:sldId id="370" r:id="rId8"/>
    <p:sldId id="422" r:id="rId9"/>
    <p:sldId id="412" r:id="rId10"/>
    <p:sldId id="410" r:id="rId11"/>
    <p:sldId id="404" r:id="rId12"/>
    <p:sldId id="402" r:id="rId13"/>
    <p:sldId id="403" r:id="rId14"/>
    <p:sldId id="414" r:id="rId15"/>
    <p:sldId id="405" r:id="rId16"/>
    <p:sldId id="406" r:id="rId17"/>
    <p:sldId id="415" r:id="rId18"/>
    <p:sldId id="420" r:id="rId19"/>
    <p:sldId id="416" r:id="rId20"/>
    <p:sldId id="419" r:id="rId21"/>
    <p:sldId id="417" r:id="rId22"/>
    <p:sldId id="42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AD"/>
    <a:srgbClr val="007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79" d="100"/>
          <a:sy n="79" d="100"/>
        </p:scale>
        <p:origin x="70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5CC15-880D-421E-BC09-F0305AC8143F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BBF8C-AA9B-4FB9-8833-C488BDA00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66578" y="1886850"/>
            <a:ext cx="3877200" cy="96175"/>
            <a:chOff x="5266578" y="1886850"/>
            <a:chExt cx="38772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266578" y="1886850"/>
              <a:ext cx="387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236761" y="1938025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329786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000" y="2881399"/>
            <a:ext cx="3330583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</a:t>
            </a:r>
            <a:br>
              <a:rPr lang="en-GB" noProof="0" dirty="0"/>
            </a:br>
            <a:r>
              <a:rPr lang="en-GB" noProof="0" dirty="0"/>
              <a:t>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64162" y="362994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64000" y="384830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44008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66578" y="1886850"/>
            <a:ext cx="3877200" cy="96175"/>
            <a:chOff x="5266578" y="1886850"/>
            <a:chExt cx="3877200" cy="9617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266578" y="1886850"/>
              <a:ext cx="387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236761" y="1938025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329786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000" y="2881399"/>
            <a:ext cx="3330583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</a:t>
            </a:r>
            <a:br>
              <a:rPr lang="en-GB" noProof="0" dirty="0"/>
            </a:br>
            <a:r>
              <a:rPr lang="en-GB" noProof="0" dirty="0"/>
              <a:t>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64162" y="362994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64000" y="384830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44008" cy="68580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973663"/>
            <a:ext cx="8244000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125" y="2881399"/>
            <a:ext cx="8244000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</a:t>
            </a:r>
            <a:br>
              <a:rPr lang="en-GB" noProof="0" dirty="0"/>
            </a:br>
            <a:r>
              <a:rPr lang="en-GB" noProof="0" dirty="0"/>
              <a:t>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126" y="362994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26" y="384830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989" y="1877324"/>
            <a:ext cx="2905200" cy="96175"/>
            <a:chOff x="357989" y="1877324"/>
            <a:chExt cx="2905200" cy="961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57989" y="1877324"/>
              <a:ext cx="2905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2592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828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828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58438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2592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2592000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5976000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400" b="0"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374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61426" y="3744000"/>
            <a:ext cx="4464000" cy="2214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76602" y="3933325"/>
            <a:ext cx="3859901" cy="18360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sz="7200" b="0" baseline="-30000">
                <a:solidFill>
                  <a:schemeClr val="bg1"/>
                </a:solidFill>
              </a:defRPr>
            </a:lvl1pPr>
            <a:lvl2pPr marL="270000" indent="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0" indent="0" algn="r">
              <a:lnSpc>
                <a:spcPts val="2000"/>
              </a:lnSpc>
              <a:buNone/>
              <a:defRPr sz="7200" baseline="-36000">
                <a:solidFill>
                  <a:schemeClr val="bg1"/>
                </a:solidFill>
              </a:defRPr>
            </a:lvl3pPr>
            <a:lvl4pPr marL="269875" indent="0">
              <a:buNone/>
              <a:defRPr sz="105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”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13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8280000" cy="4140000"/>
          </a:xfrm>
        </p:spPr>
        <p:txBody>
          <a:bodyPr/>
          <a:lstStyle>
            <a:lvl1pPr>
              <a:lnSpc>
                <a:spcPts val="2800"/>
              </a:lnSpc>
              <a:defRPr sz="2400" b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715998" cy="5976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2470" y="0"/>
            <a:ext cx="4471529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83" y="431400"/>
            <a:ext cx="3348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83" y="1809988"/>
            <a:ext cx="3348000" cy="3996000"/>
          </a:xfrm>
        </p:spPr>
        <p:txBody>
          <a:bodyPr/>
          <a:lstStyle>
            <a:lvl1pPr>
              <a:lnSpc>
                <a:spcPts val="2200"/>
              </a:lnSpc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544" y="404664"/>
            <a:ext cx="3744416" cy="54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66578" y="1886850"/>
            <a:ext cx="3877200" cy="96175"/>
            <a:chOff x="5266578" y="1886850"/>
            <a:chExt cx="3877200" cy="9617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66578" y="1886850"/>
              <a:ext cx="387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36761" y="1938025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329786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000" y="2881399"/>
            <a:ext cx="3330583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</a:t>
            </a:r>
            <a:br>
              <a:rPr lang="en-GB" noProof="0" dirty="0"/>
            </a:br>
            <a:r>
              <a:rPr lang="en-GB" noProof="0" dirty="0"/>
              <a:t>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64162" y="362994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64000" y="384830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44008" cy="68580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8EB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973663"/>
            <a:ext cx="8244000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125" y="2881399"/>
            <a:ext cx="8244000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</a:t>
            </a:r>
            <a:br>
              <a:rPr lang="en-GB" noProof="0" dirty="0"/>
            </a:br>
            <a:r>
              <a:rPr lang="en-GB" noProof="0" dirty="0"/>
              <a:t>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126" y="362994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26" y="384830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B4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973663"/>
            <a:ext cx="8244000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125" y="2881399"/>
            <a:ext cx="8244000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</a:t>
            </a:r>
            <a:br>
              <a:rPr lang="en-GB" noProof="0" dirty="0"/>
            </a:br>
            <a:r>
              <a:rPr lang="en-GB" noProof="0" dirty="0"/>
              <a:t>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126" y="362994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26" y="384830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B4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657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989" y="1877324"/>
            <a:ext cx="2905200" cy="96175"/>
            <a:chOff x="357989" y="1877324"/>
            <a:chExt cx="2905200" cy="9617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57989" y="1877324"/>
              <a:ext cx="2905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2592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B4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828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828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58438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2592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2592000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61426" y="3744000"/>
            <a:ext cx="4464000" cy="22234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400" b="0"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37440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23993" y="3937703"/>
            <a:ext cx="3938865" cy="18360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sz="7200" b="0" baseline="-30000">
                <a:solidFill>
                  <a:schemeClr val="bg1"/>
                </a:solidFill>
              </a:defRPr>
            </a:lvl1pPr>
            <a:lvl2pPr marL="270000" indent="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0" indent="0" algn="r">
              <a:lnSpc>
                <a:spcPts val="2000"/>
              </a:lnSpc>
              <a:buNone/>
              <a:defRPr sz="7200" baseline="-36000">
                <a:solidFill>
                  <a:schemeClr val="bg1"/>
                </a:solidFill>
              </a:defRPr>
            </a:lvl3pPr>
            <a:lvl4pPr marL="269875" indent="0">
              <a:buNone/>
              <a:defRPr sz="105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”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13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8280000" cy="4140000"/>
          </a:xfrm>
        </p:spPr>
        <p:txBody>
          <a:bodyPr/>
          <a:lstStyle>
            <a:lvl1pPr>
              <a:lnSpc>
                <a:spcPts val="2800"/>
              </a:lnSpc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715998" cy="5976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2470" y="0"/>
            <a:ext cx="4471529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83" y="431400"/>
            <a:ext cx="3348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83" y="1809988"/>
            <a:ext cx="3348000" cy="3996000"/>
          </a:xfrm>
        </p:spPr>
        <p:txBody>
          <a:bodyPr/>
          <a:lstStyle>
            <a:lvl1pPr>
              <a:lnSpc>
                <a:spcPts val="2200"/>
              </a:lnSpc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544" y="404664"/>
            <a:ext cx="3744416" cy="54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8EB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2592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989" y="1877324"/>
            <a:ext cx="2905200" cy="96175"/>
            <a:chOff x="357989" y="1877324"/>
            <a:chExt cx="2905200" cy="961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57989" y="1877324"/>
              <a:ext cx="2905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8EB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828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828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58438" cy="5976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2592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2592000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58438" y="0"/>
            <a:ext cx="5886000" cy="597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59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61425" y="3744000"/>
            <a:ext cx="4464001" cy="2223406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400" b="0"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61426" y="0"/>
            <a:ext cx="4464000" cy="37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47290" y="3937703"/>
            <a:ext cx="3892269" cy="18360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sz="7200" b="0" baseline="-30000">
                <a:solidFill>
                  <a:schemeClr val="bg1"/>
                </a:solidFill>
              </a:defRPr>
            </a:lvl1pPr>
            <a:lvl2pPr marL="270000" indent="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0" indent="0" algn="r">
              <a:lnSpc>
                <a:spcPts val="2000"/>
              </a:lnSpc>
              <a:buNone/>
              <a:defRPr sz="7200" baseline="-36000">
                <a:solidFill>
                  <a:schemeClr val="bg1"/>
                </a:solidFill>
              </a:defRPr>
            </a:lvl3pPr>
            <a:lvl4pPr marL="269875" indent="0">
              <a:buNone/>
              <a:defRPr sz="105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”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13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8280000" cy="4140000"/>
          </a:xfrm>
        </p:spPr>
        <p:txBody>
          <a:bodyPr/>
          <a:lstStyle>
            <a:lvl1pPr>
              <a:lnSpc>
                <a:spcPts val="2800"/>
              </a:lnSpc>
              <a:defRPr sz="2400" b="0">
                <a:solidFill>
                  <a:schemeClr val="bg2">
                    <a:lumMod val="50000"/>
                  </a:schemeClr>
                </a:solidFill>
              </a:defRPr>
            </a:lvl1pPr>
            <a:lvl3pPr marL="216000" indent="-216000">
              <a:defRPr/>
            </a:lvl3pPr>
            <a:lvl4pPr marL="396000" indent="-216000">
              <a:buFont typeface="Symbol" pitchFamily="18" charset="2"/>
              <a:buChar char=""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715998" cy="622622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9504" y="-1"/>
            <a:ext cx="4464495" cy="62262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83" y="431400"/>
            <a:ext cx="3348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83" y="1809988"/>
            <a:ext cx="3348000" cy="3996000"/>
          </a:xfrm>
        </p:spPr>
        <p:txBody>
          <a:bodyPr/>
          <a:lstStyle>
            <a:lvl1pPr>
              <a:lnSpc>
                <a:spcPts val="2200"/>
              </a:lnSpc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404664"/>
            <a:ext cx="3744416" cy="54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Click icon to add picture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26229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66760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39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7406"/>
            <a:ext cx="39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4" r:id="rId5"/>
    <p:sldLayoutId id="2147483650" r:id="rId6"/>
    <p:sldLayoutId id="2147483651" r:id="rId7"/>
    <p:sldLayoutId id="2147483652" r:id="rId8"/>
    <p:sldLayoutId id="2147483653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FS Maja" panose="0200050305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39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7406"/>
            <a:ext cx="39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FS Maja" panose="0200050305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39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7406"/>
            <a:ext cx="39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FS Maja" panose="0200050305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873770"/>
            <a:ext cx="8244000" cy="944381"/>
          </a:xfrm>
        </p:spPr>
        <p:txBody>
          <a:bodyPr/>
          <a:lstStyle/>
          <a:p>
            <a:r>
              <a:rPr lang="en-GB" sz="2400" dirty="0"/>
              <a:t>HAGIS Covid results – Expectations &amp; intentions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126" y="2818151"/>
            <a:ext cx="8244000" cy="340488"/>
          </a:xfrm>
        </p:spPr>
        <p:txBody>
          <a:bodyPr/>
          <a:lstStyle/>
          <a:p>
            <a:r>
              <a:rPr lang="en-GB" dirty="0"/>
              <a:t>David A. Comerford</a:t>
            </a:r>
          </a:p>
          <a:p>
            <a:r>
              <a:rPr lang="en-GB" dirty="0"/>
              <a:t>Scottish Economics Society Conference 2022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9" b="9219"/>
          <a:stretch/>
        </p:blipFill>
        <p:spPr>
          <a:xfrm>
            <a:off x="1229194" y="3422044"/>
            <a:ext cx="7000237" cy="2814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85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B6C9B4-2F9B-47E7-8101-41A7B59DD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95" y="1051572"/>
            <a:ext cx="5514091" cy="348766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D9EA44-2BB7-47DF-9292-DE3B0DE172D9}"/>
              </a:ext>
            </a:extLst>
          </p:cNvPr>
          <p:cNvSpPr txBox="1"/>
          <p:nvPr/>
        </p:nvSpPr>
        <p:spPr>
          <a:xfrm>
            <a:off x="3529895" y="4626782"/>
            <a:ext cx="5444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 educated respondents are more likely to set aside money in case there is another pandemic (</a:t>
            </a:r>
            <a:r>
              <a:rPr lang="en-GB" i="1" dirty="0"/>
              <a:t>p </a:t>
            </a:r>
            <a:r>
              <a:rPr lang="en-GB" dirty="0"/>
              <a:t>&lt; .001)</a:t>
            </a:r>
          </a:p>
          <a:p>
            <a:r>
              <a:rPr lang="en-GB" dirty="0"/>
              <a:t>The education effect is somewhat, but not fully, explained by the fact that less educated respondents are more worried about their longer term financial position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3E3F3-8B49-98AD-A91E-BD4ED9E6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Spending habits compared to pre-pandemic</a:t>
            </a:r>
          </a:p>
        </p:txBody>
      </p:sp>
    </p:spTree>
    <p:extLst>
      <p:ext uri="{BB962C8B-B14F-4D97-AF65-F5344CB8AC3E}">
        <p14:creationId xmlns:p14="http://schemas.microsoft.com/office/powerpoint/2010/main" val="6684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 will set aside some money in case there is another pandemic.">
            <a:extLst>
              <a:ext uri="{FF2B5EF4-FFF2-40B4-BE49-F238E27FC236}">
                <a16:creationId xmlns:a16="http://schemas.microsoft.com/office/drawing/2014/main" id="{9BEAA66F-7BB8-4346-89ED-1785BEDA1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49" y="1116856"/>
            <a:ext cx="5706906" cy="415177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6CEF41-937B-4C6C-837D-2951A51E000E}"/>
              </a:ext>
            </a:extLst>
          </p:cNvPr>
          <p:cNvSpPr txBox="1"/>
          <p:nvPr/>
        </p:nvSpPr>
        <p:spPr>
          <a:xfrm>
            <a:off x="3550596" y="5562600"/>
            <a:ext cx="53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pattern holds even if we drop from the scale the two items that refer to financial worries (</a:t>
            </a:r>
            <a:r>
              <a:rPr lang="en-GB" i="1" dirty="0"/>
              <a:t>p </a:t>
            </a:r>
            <a:r>
              <a:rPr lang="en-GB" dirty="0"/>
              <a:t>&lt; .001)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4C89E4-7667-9281-5523-D5842884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patterns in case of another pandemic</a:t>
            </a:r>
          </a:p>
        </p:txBody>
      </p:sp>
    </p:spTree>
    <p:extLst>
      <p:ext uri="{BB962C8B-B14F-4D97-AF65-F5344CB8AC3E}">
        <p14:creationId xmlns:p14="http://schemas.microsoft.com/office/powerpoint/2010/main" val="34484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21A1-830F-48F2-8034-50F838CA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 3. How do people intend spending their time?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40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 the COVID-19 pandemic, do you expect to spend more or less of your time in the following.">
            <a:extLst>
              <a:ext uri="{FF2B5EF4-FFF2-40B4-BE49-F238E27FC236}">
                <a16:creationId xmlns:a16="http://schemas.microsoft.com/office/drawing/2014/main" id="{D25B40A2-D0A5-4504-9055-EED9BDB42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17" y="798357"/>
            <a:ext cx="5858483" cy="426071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F3C425C-BDA2-665D-B73F-2AC40088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of spending time in various activities after COVID-19</a:t>
            </a:r>
          </a:p>
        </p:txBody>
      </p:sp>
    </p:spTree>
    <p:extLst>
      <p:ext uri="{BB962C8B-B14F-4D97-AF65-F5344CB8AC3E}">
        <p14:creationId xmlns:p14="http://schemas.microsoft.com/office/powerpoint/2010/main" val="5249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DC997E-F31F-FE13-3631-68CD9836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/>
          <a:p>
            <a:r>
              <a:rPr lang="en-US" dirty="0"/>
              <a:t>Other:</a:t>
            </a:r>
            <a:br>
              <a:rPr lang="en-US" dirty="0"/>
            </a:br>
            <a:r>
              <a:rPr lang="en-US" dirty="0"/>
              <a:t>Meeting people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Studying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Travelling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Caregiving</a:t>
            </a:r>
          </a:p>
        </p:txBody>
      </p:sp>
      <p:pic>
        <p:nvPicPr>
          <p:cNvPr id="5" name="Picture 4" descr="After the COVID-19 pandemic, do you expect to spend more or less of your time doing the following.">
            <a:extLst>
              <a:ext uri="{FF2B5EF4-FFF2-40B4-BE49-F238E27FC236}">
                <a16:creationId xmlns:a16="http://schemas.microsoft.com/office/drawing/2014/main" id="{C887D104-D039-4573-9941-331BE672A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38" y="846968"/>
            <a:ext cx="5886000" cy="4282063"/>
          </a:xfrm>
          <a:prstGeom prst="rect">
            <a:avLst/>
          </a:prstGeom>
          <a:noFill/>
        </p:spPr>
      </p:pic>
      <p:pic>
        <p:nvPicPr>
          <p:cNvPr id="3" name="Content Placeholder 2" descr="After the COVID-19 pandemic, do you expect to spend more or less of your time in the following activities.">
            <a:extLst>
              <a:ext uri="{FF2B5EF4-FFF2-40B4-BE49-F238E27FC236}">
                <a16:creationId xmlns:a16="http://schemas.microsoft.com/office/drawing/2014/main" id="{CEFE4A84-D9ED-4580-B2DC-416231680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37" y="846968"/>
            <a:ext cx="5887837" cy="4282063"/>
          </a:xfrm>
        </p:spPr>
      </p:pic>
    </p:spTree>
    <p:extLst>
      <p:ext uri="{BB962C8B-B14F-4D97-AF65-F5344CB8AC3E}">
        <p14:creationId xmlns:p14="http://schemas.microsoft.com/office/powerpoint/2010/main" val="191429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21A1-830F-48F2-8034-50F838CA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 4. Have people updated their life expectancy beliefs?</a:t>
            </a:r>
          </a:p>
        </p:txBody>
      </p:sp>
    </p:spTree>
    <p:extLst>
      <p:ext uri="{BB962C8B-B14F-4D97-AF65-F5344CB8AC3E}">
        <p14:creationId xmlns:p14="http://schemas.microsoft.com/office/powerpoint/2010/main" val="360263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0CCC-950A-4A5A-86E2-B0CE2CF4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expectancy beliefs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845A52-26EE-4E89-9842-3AC5988FD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940865"/>
              </p:ext>
            </p:extLst>
          </p:nvPr>
        </p:nvGraphicFramePr>
        <p:xfrm>
          <a:off x="3965575" y="1504639"/>
          <a:ext cx="3164284" cy="293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142">
                  <a:extLst>
                    <a:ext uri="{9D8B030D-6E8A-4147-A177-3AD203B41FA5}">
                      <a16:colId xmlns:a16="http://schemas.microsoft.com/office/drawing/2014/main" val="2394692106"/>
                    </a:ext>
                  </a:extLst>
                </a:gridCol>
                <a:gridCol w="1582142">
                  <a:extLst>
                    <a:ext uri="{9D8B030D-6E8A-4147-A177-3AD203B41FA5}">
                      <a16:colId xmlns:a16="http://schemas.microsoft.com/office/drawing/2014/main" val="4153564260"/>
                    </a:ext>
                  </a:extLst>
                </a:gridCol>
              </a:tblGrid>
              <a:tr h="9767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Covid Wave </a:t>
                      </a:r>
                    </a:p>
                    <a:p>
                      <a:r>
                        <a:rPr lang="en-GB" dirty="0"/>
                        <a:t>(2021;</a:t>
                      </a:r>
                    </a:p>
                    <a:p>
                      <a:r>
                        <a:rPr lang="en-GB" i="1" dirty="0"/>
                        <a:t>n </a:t>
                      </a:r>
                      <a:r>
                        <a:rPr lang="en-GB" i="0" dirty="0"/>
                        <a:t>= 3375)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50014"/>
                  </a:ext>
                </a:extLst>
              </a:tr>
              <a:tr h="976705">
                <a:tc>
                  <a:txBody>
                    <a:bodyPr/>
                    <a:lstStyle/>
                    <a:p>
                      <a:r>
                        <a:rPr lang="en-GB" dirty="0"/>
                        <a:t>Own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83.7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66269"/>
                  </a:ext>
                </a:extLst>
              </a:tr>
              <a:tr h="976705">
                <a:tc>
                  <a:txBody>
                    <a:bodyPr/>
                    <a:lstStyle/>
                    <a:p>
                      <a:r>
                        <a:rPr lang="en-GB" dirty="0"/>
                        <a:t>Others’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81.4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5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8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0CCC-950A-4A5A-86E2-B0CE2CF4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expectancy beliefs (1)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845A52-26EE-4E89-9842-3AC5988FD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4404"/>
              </p:ext>
            </p:extLst>
          </p:nvPr>
        </p:nvGraphicFramePr>
        <p:xfrm>
          <a:off x="3965575" y="1504639"/>
          <a:ext cx="4746426" cy="314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142">
                  <a:extLst>
                    <a:ext uri="{9D8B030D-6E8A-4147-A177-3AD203B41FA5}">
                      <a16:colId xmlns:a16="http://schemas.microsoft.com/office/drawing/2014/main" val="2394692106"/>
                    </a:ext>
                  </a:extLst>
                </a:gridCol>
                <a:gridCol w="1582142">
                  <a:extLst>
                    <a:ext uri="{9D8B030D-6E8A-4147-A177-3AD203B41FA5}">
                      <a16:colId xmlns:a16="http://schemas.microsoft.com/office/drawing/2014/main" val="4153564260"/>
                    </a:ext>
                  </a:extLst>
                </a:gridCol>
                <a:gridCol w="1582142">
                  <a:extLst>
                    <a:ext uri="{9D8B030D-6E8A-4147-A177-3AD203B41FA5}">
                      <a16:colId xmlns:a16="http://schemas.microsoft.com/office/drawing/2014/main" val="302401288"/>
                    </a:ext>
                  </a:extLst>
                </a:gridCol>
              </a:tblGrid>
              <a:tr h="9767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Did not have Covid</a:t>
                      </a:r>
                    </a:p>
                    <a:p>
                      <a:r>
                        <a:rPr lang="en-GB" dirty="0"/>
                        <a:t>(2021;</a:t>
                      </a:r>
                    </a:p>
                    <a:p>
                      <a:r>
                        <a:rPr lang="en-GB" i="1" dirty="0"/>
                        <a:t>n </a:t>
                      </a:r>
                      <a:r>
                        <a:rPr lang="en-GB" i="0" dirty="0"/>
                        <a:t>= 2999)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Had Covid</a:t>
                      </a:r>
                    </a:p>
                    <a:p>
                      <a:r>
                        <a:rPr lang="en-GB" dirty="0"/>
                        <a:t>(2021;</a:t>
                      </a:r>
                    </a:p>
                    <a:p>
                      <a:r>
                        <a:rPr lang="en-GB" i="1" dirty="0"/>
                        <a:t>n </a:t>
                      </a:r>
                      <a:r>
                        <a:rPr lang="en-GB" i="0" dirty="0"/>
                        <a:t>= 248)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50014"/>
                  </a:ext>
                </a:extLst>
              </a:tr>
              <a:tr h="976705">
                <a:tc>
                  <a:txBody>
                    <a:bodyPr/>
                    <a:lstStyle/>
                    <a:p>
                      <a:r>
                        <a:rPr lang="en-GB" dirty="0"/>
                        <a:t>Own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83.7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82.7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66269"/>
                  </a:ext>
                </a:extLst>
              </a:tr>
              <a:tr h="976705">
                <a:tc>
                  <a:txBody>
                    <a:bodyPr/>
                    <a:lstStyle/>
                    <a:p>
                      <a:r>
                        <a:rPr lang="en-GB" dirty="0"/>
                        <a:t>Others’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81.5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81.1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5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73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0CCC-950A-4A5A-86E2-B0CE2CF4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expectancy beliefs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i="1" dirty="0"/>
              <a:t>Unweighted – sample characteristics may differ across Wave 1 and Covid Wave</a:t>
            </a: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845A52-26EE-4E89-9842-3AC5988FD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92414"/>
              </p:ext>
            </p:extLst>
          </p:nvPr>
        </p:nvGraphicFramePr>
        <p:xfrm>
          <a:off x="3965575" y="1504639"/>
          <a:ext cx="4746426" cy="293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142">
                  <a:extLst>
                    <a:ext uri="{9D8B030D-6E8A-4147-A177-3AD203B41FA5}">
                      <a16:colId xmlns:a16="http://schemas.microsoft.com/office/drawing/2014/main" val="2394692106"/>
                    </a:ext>
                  </a:extLst>
                </a:gridCol>
                <a:gridCol w="1582142">
                  <a:extLst>
                    <a:ext uri="{9D8B030D-6E8A-4147-A177-3AD203B41FA5}">
                      <a16:colId xmlns:a16="http://schemas.microsoft.com/office/drawing/2014/main" val="4153564260"/>
                    </a:ext>
                  </a:extLst>
                </a:gridCol>
                <a:gridCol w="1582142">
                  <a:extLst>
                    <a:ext uri="{9D8B030D-6E8A-4147-A177-3AD203B41FA5}">
                      <a16:colId xmlns:a16="http://schemas.microsoft.com/office/drawing/2014/main" val="302401288"/>
                    </a:ext>
                  </a:extLst>
                </a:gridCol>
              </a:tblGrid>
              <a:tr h="9767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Wave 1</a:t>
                      </a:r>
                    </a:p>
                    <a:p>
                      <a:r>
                        <a:rPr lang="en-GB" dirty="0"/>
                        <a:t>(2016-17; </a:t>
                      </a:r>
                    </a:p>
                    <a:p>
                      <a:r>
                        <a:rPr lang="en-GB" i="1" dirty="0"/>
                        <a:t>n </a:t>
                      </a:r>
                      <a:r>
                        <a:rPr lang="en-GB" i="0" dirty="0"/>
                        <a:t>= 679)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Covid Wave </a:t>
                      </a:r>
                    </a:p>
                    <a:p>
                      <a:r>
                        <a:rPr lang="en-GB" dirty="0"/>
                        <a:t>(2021;</a:t>
                      </a:r>
                    </a:p>
                    <a:p>
                      <a:r>
                        <a:rPr lang="en-GB" i="1" dirty="0"/>
                        <a:t>n </a:t>
                      </a:r>
                      <a:r>
                        <a:rPr lang="en-GB" i="0" dirty="0"/>
                        <a:t>= 3375)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50014"/>
                  </a:ext>
                </a:extLst>
              </a:tr>
              <a:tr h="976705">
                <a:tc>
                  <a:txBody>
                    <a:bodyPr/>
                    <a:lstStyle/>
                    <a:p>
                      <a:r>
                        <a:rPr lang="en-GB" dirty="0"/>
                        <a:t>Own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82.6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83.7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66269"/>
                  </a:ext>
                </a:extLst>
              </a:tr>
              <a:tr h="976705">
                <a:tc>
                  <a:txBody>
                    <a:bodyPr/>
                    <a:lstStyle/>
                    <a:p>
                      <a:r>
                        <a:rPr lang="en-GB" dirty="0"/>
                        <a:t>Others’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81.9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81.4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5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47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0CCC-950A-4A5A-86E2-B0CE2CF4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expectancy beliefs (2)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845A52-26EE-4E89-9842-3AC5988FD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100006"/>
              </p:ext>
            </p:extLst>
          </p:nvPr>
        </p:nvGraphicFramePr>
        <p:xfrm>
          <a:off x="3371850" y="1533525"/>
          <a:ext cx="5581652" cy="292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413">
                  <a:extLst>
                    <a:ext uri="{9D8B030D-6E8A-4147-A177-3AD203B41FA5}">
                      <a16:colId xmlns:a16="http://schemas.microsoft.com/office/drawing/2014/main" val="2394692106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4153564260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302401288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3587875371"/>
                    </a:ext>
                  </a:extLst>
                </a:gridCol>
              </a:tblGrid>
              <a:tr h="9766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Wave 1</a:t>
                      </a:r>
                    </a:p>
                    <a:p>
                      <a:r>
                        <a:rPr lang="en-GB" dirty="0"/>
                        <a:t>(2016-17; </a:t>
                      </a:r>
                    </a:p>
                    <a:p>
                      <a:r>
                        <a:rPr lang="en-GB" i="1" dirty="0"/>
                        <a:t>n </a:t>
                      </a:r>
                      <a:r>
                        <a:rPr lang="en-GB" i="0" dirty="0"/>
                        <a:t>= 679)*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Covid Wave </a:t>
                      </a:r>
                    </a:p>
                    <a:p>
                      <a:r>
                        <a:rPr lang="en-GB" dirty="0"/>
                        <a:t>(2021;</a:t>
                      </a:r>
                    </a:p>
                    <a:p>
                      <a:r>
                        <a:rPr lang="en-GB" i="1" dirty="0"/>
                        <a:t>n </a:t>
                      </a:r>
                      <a:r>
                        <a:rPr lang="en-GB" i="0" dirty="0"/>
                        <a:t>= 3375)*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Longitudinal (</a:t>
                      </a:r>
                      <a:r>
                        <a:rPr lang="en-GB" i="1" dirty="0"/>
                        <a:t>n </a:t>
                      </a:r>
                      <a:r>
                        <a:rPr lang="en-GB" i="0" dirty="0"/>
                        <a:t>= 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50014"/>
                  </a:ext>
                </a:extLst>
              </a:tr>
              <a:tr h="976601">
                <a:tc>
                  <a:txBody>
                    <a:bodyPr/>
                    <a:lstStyle/>
                    <a:p>
                      <a:r>
                        <a:rPr lang="en-GB" dirty="0"/>
                        <a:t>Own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82.6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83.7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+1.95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66269"/>
                  </a:ext>
                </a:extLst>
              </a:tr>
              <a:tr h="976601">
                <a:tc>
                  <a:txBody>
                    <a:bodyPr/>
                    <a:lstStyle/>
                    <a:p>
                      <a:r>
                        <a:rPr lang="en-GB" dirty="0"/>
                        <a:t>Others’ 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81.9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81.4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+1.2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514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35CBF0-11B9-4CE1-9EB8-80E104DF4BD0}"/>
              </a:ext>
            </a:extLst>
          </p:cNvPr>
          <p:cNvSpPr txBox="1"/>
          <p:nvPr/>
        </p:nvSpPr>
        <p:spPr>
          <a:xfrm>
            <a:off x="3390900" y="5048250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* P </a:t>
            </a:r>
            <a:r>
              <a:rPr lang="en-GB" dirty="0"/>
              <a:t>&lt; .001, </a:t>
            </a:r>
            <a:r>
              <a:rPr lang="en-GB" i="1" dirty="0"/>
              <a:t>Controlling for age, gender, marital status and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33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309" y="431400"/>
            <a:ext cx="49137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Directly, Covid-19 posed a threat to: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Own health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health of loved ones and dependents</a:t>
            </a:r>
          </a:p>
          <a:p>
            <a:pPr marL="285750" indent="-285750">
              <a:buFontTx/>
              <a:buChar char="-"/>
            </a:pPr>
            <a:r>
              <a:rPr lang="en-GB" dirty="0"/>
              <a:t>Capacity to work</a:t>
            </a:r>
          </a:p>
          <a:p>
            <a:pPr marL="285750" indent="-285750">
              <a:buFontTx/>
              <a:buChar char="-"/>
            </a:pPr>
            <a:r>
              <a:rPr lang="en-GB" dirty="0"/>
              <a:t>Future income </a:t>
            </a:r>
          </a:p>
          <a:p>
            <a:pPr marL="285750" indent="-285750">
              <a:buFontTx/>
              <a:buChar char="-"/>
            </a:pPr>
            <a:r>
              <a:rPr lang="en-GB" dirty="0"/>
              <a:t>Capacity to engage in leisure activities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  <a:p>
            <a:r>
              <a:rPr lang="en-GB" dirty="0"/>
              <a:t>Indirectly, the pandemic may have caused people to update their beliefs around e.g.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The vulnerability of society to catastrophic risk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robustness of state institutions’ capacities to provide a safety net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Their own life expectancy etc.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93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9CAA-0149-43D9-BBC8-AF9B4770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1C7F4-4C86-4A93-94D6-0176244814D8}"/>
              </a:ext>
            </a:extLst>
          </p:cNvPr>
          <p:cNvSpPr txBox="1"/>
          <p:nvPr/>
        </p:nvSpPr>
        <p:spPr>
          <a:xfrm>
            <a:off x="3695307" y="356972"/>
            <a:ext cx="49143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less educated respondents are more likely to worry about their </a:t>
            </a:r>
            <a:r>
              <a:rPr lang="en-US" dirty="0" err="1"/>
              <a:t>longterm</a:t>
            </a:r>
            <a:r>
              <a:rPr lang="en-US" dirty="0"/>
              <a:t> financial position.</a:t>
            </a:r>
          </a:p>
          <a:p>
            <a:endParaRPr lang="en-US" dirty="0"/>
          </a:p>
          <a:p>
            <a:r>
              <a:rPr lang="en-US" dirty="0"/>
              <a:t>There is a slight tendency towards withdrawal from consumption post-COVID pandemic</a:t>
            </a:r>
          </a:p>
          <a:p>
            <a:endParaRPr lang="en-US" i="1" dirty="0"/>
          </a:p>
          <a:p>
            <a:pPr marL="285750" indent="-285750">
              <a:buFontTx/>
              <a:buChar char="-"/>
            </a:pPr>
            <a:r>
              <a:rPr lang="en-US" dirty="0"/>
              <a:t>Intentions to consume at home and more locally (e.g. holidays)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Intentions to spend less time on out-of-home activities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Intentions to save against risk of a future pandemic</a:t>
            </a:r>
          </a:p>
          <a:p>
            <a:pPr marL="285750" indent="-285750">
              <a:buFontTx/>
              <a:buChar char="-"/>
            </a:pPr>
            <a:endParaRPr lang="en-US" i="1" dirty="0"/>
          </a:p>
          <a:p>
            <a:r>
              <a:rPr lang="en-US" dirty="0"/>
              <a:t>There is no indication that people have become more pessimistic regarding their life expectancy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10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1922-2AB7-4C0E-AF2E-166421E4F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58" y="2380359"/>
            <a:ext cx="8244000" cy="864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en-GB" sz="5400" dirty="0"/>
            </a:br>
            <a:r>
              <a:rPr lang="en-GB" sz="4000" dirty="0"/>
              <a:t>david.comerford@stir.ac.uk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81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12350"/>
            <a:ext cx="2592000" cy="1332000"/>
          </a:xfrm>
        </p:spPr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309" y="431400"/>
            <a:ext cx="4913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How are people feeling regarding their long-term financial prospects?</a:t>
            </a:r>
          </a:p>
          <a:p>
            <a:endParaRPr lang="en-GB" dirty="0"/>
          </a:p>
          <a:p>
            <a:r>
              <a:rPr lang="en-GB" dirty="0"/>
              <a:t>2. How and where do people intend spending their money?</a:t>
            </a:r>
          </a:p>
          <a:p>
            <a:endParaRPr lang="en-GB" dirty="0"/>
          </a:p>
          <a:p>
            <a:r>
              <a:rPr lang="en-GB" dirty="0"/>
              <a:t>3. How do people intend spending their time?</a:t>
            </a:r>
          </a:p>
          <a:p>
            <a:endParaRPr lang="en-GB" dirty="0"/>
          </a:p>
          <a:p>
            <a:r>
              <a:rPr lang="en-GB" dirty="0"/>
              <a:t>4. What effect did the pandemic have on subjective life expectancy?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31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al financial situation compared to before the first lockdown.&#10;">
            <a:extLst>
              <a:ext uri="{FF2B5EF4-FFF2-40B4-BE49-F238E27FC236}">
                <a16:creationId xmlns:a16="http://schemas.microsoft.com/office/drawing/2014/main" id="{F3E5E070-35A7-460E-91BE-A1704BF02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8" y="1459149"/>
            <a:ext cx="5764854" cy="4192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2DBFA-D715-5D39-FB49-2D86DBB8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financial situation compared to before the first lockdown</a:t>
            </a:r>
          </a:p>
        </p:txBody>
      </p:sp>
    </p:spTree>
    <p:extLst>
      <p:ext uri="{BB962C8B-B14F-4D97-AF65-F5344CB8AC3E}">
        <p14:creationId xmlns:p14="http://schemas.microsoft.com/office/powerpoint/2010/main" val="232483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 1. How are people feeling regarding their long-term financial prospects?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5942" y="356972"/>
            <a:ext cx="49137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feel uncertainty around my longer term financial position</a:t>
            </a:r>
          </a:p>
          <a:p>
            <a:endParaRPr lang="en-US" dirty="0"/>
          </a:p>
          <a:p>
            <a:r>
              <a:rPr lang="en-US" dirty="0"/>
              <a:t>**For Alan to graph in two graphs**</a:t>
            </a:r>
          </a:p>
          <a:p>
            <a:endParaRPr lang="en-US" dirty="0"/>
          </a:p>
          <a:p>
            <a:r>
              <a:rPr lang="en-US" i="1" dirty="0"/>
              <a:t>Graph 1. About 10% of those who report not being worse off agree with the above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Graph 2. About 43% of those who report being worse off agree with the above</a:t>
            </a:r>
          </a:p>
          <a:p>
            <a:endParaRPr lang="en-US" dirty="0"/>
          </a:p>
          <a:p>
            <a:r>
              <a:rPr lang="en-US" dirty="0"/>
              <a:t>Less educated respondents are no more likely to report being worse off (</a:t>
            </a:r>
            <a:r>
              <a:rPr lang="en-US" i="1" dirty="0"/>
              <a:t>p </a:t>
            </a:r>
            <a:r>
              <a:rPr lang="en-US" dirty="0"/>
              <a:t>= .726)</a:t>
            </a:r>
          </a:p>
          <a:p>
            <a:endParaRPr lang="en-US" dirty="0"/>
          </a:p>
          <a:p>
            <a:r>
              <a:rPr lang="en-US" i="1" dirty="0"/>
              <a:t>But</a:t>
            </a:r>
          </a:p>
          <a:p>
            <a:endParaRPr lang="en-US" i="1" dirty="0"/>
          </a:p>
          <a:p>
            <a:r>
              <a:rPr lang="en-US" dirty="0"/>
              <a:t>Less educated respondents are more likely to agree that they feel uncertainty around their longer term financial position (</a:t>
            </a:r>
            <a:r>
              <a:rPr lang="en-US" i="1" dirty="0"/>
              <a:t>p </a:t>
            </a:r>
            <a:r>
              <a:rPr lang="en-US" dirty="0"/>
              <a:t>= .003)</a:t>
            </a:r>
          </a:p>
          <a:p>
            <a:endParaRPr lang="en-US" i="1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7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 1. How are people feeling regarding their long-term financial prospects?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5942" y="356972"/>
            <a:ext cx="491374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feel uncertainty around my longer term financial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Less educated respondents are no more likely to report being worse off (</a:t>
            </a:r>
            <a:r>
              <a:rPr lang="en-US" i="1" dirty="0"/>
              <a:t>p </a:t>
            </a:r>
            <a:r>
              <a:rPr lang="en-US" dirty="0"/>
              <a:t>= .726)</a:t>
            </a:r>
          </a:p>
          <a:p>
            <a:endParaRPr lang="en-US" dirty="0"/>
          </a:p>
          <a:p>
            <a:r>
              <a:rPr lang="en-US" i="1" dirty="0"/>
              <a:t>But</a:t>
            </a:r>
          </a:p>
          <a:p>
            <a:r>
              <a:rPr lang="en-US" dirty="0"/>
              <a:t>Less educated respondents are more likely to agree that they feel uncertainty around their longer term financial position (</a:t>
            </a:r>
            <a:r>
              <a:rPr lang="en-US" i="1" dirty="0"/>
              <a:t>p </a:t>
            </a:r>
            <a:r>
              <a:rPr lang="en-US" dirty="0"/>
              <a:t>= .003)</a:t>
            </a:r>
          </a:p>
          <a:p>
            <a:endParaRPr lang="en-US" i="1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5" name="Picture 4" descr="I feel uncertainty around my longer-term financial position.">
            <a:extLst>
              <a:ext uri="{FF2B5EF4-FFF2-40B4-BE49-F238E27FC236}">
                <a16:creationId xmlns:a16="http://schemas.microsoft.com/office/drawing/2014/main" id="{A6D334B4-29F8-4659-B56E-07C3890D2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-18761"/>
            <a:ext cx="5876925" cy="442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32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21A1-830F-48F2-8034-50F838CA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 2. How and where do people intend spending their money?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1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t do you intend to do with your increased savings?">
            <a:extLst>
              <a:ext uri="{FF2B5EF4-FFF2-40B4-BE49-F238E27FC236}">
                <a16:creationId xmlns:a16="http://schemas.microsoft.com/office/drawing/2014/main" id="{426BC496-F08D-4EF0-AB6A-971DD5673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49" y="1033490"/>
            <a:ext cx="5731510" cy="416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D8AC9-F323-0F3C-0BDB-C7A30334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those better off intend doing with their savings?</a:t>
            </a:r>
            <a:br>
              <a:rPr lang="en-GB" dirty="0"/>
            </a:br>
            <a:endParaRPr lang="en-GB" dirty="0"/>
          </a:p>
        </p:txBody>
      </p:sp>
      <p:sp>
        <p:nvSpPr>
          <p:cNvPr id="4" name="Picture Placeholder 3" descr="What do you intend to do with your increased savings?" hidden="1">
            <a:extLst>
              <a:ext uri="{FF2B5EF4-FFF2-40B4-BE49-F238E27FC236}">
                <a16:creationId xmlns:a16="http://schemas.microsoft.com/office/drawing/2014/main" id="{2745D176-4753-F626-B37B-F826B28A02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7648" y="136187"/>
            <a:ext cx="5816789" cy="5791174"/>
          </a:xfrm>
        </p:spPr>
      </p:sp>
    </p:spTree>
    <p:extLst>
      <p:ext uri="{BB962C8B-B14F-4D97-AF65-F5344CB8AC3E}">
        <p14:creationId xmlns:p14="http://schemas.microsoft.com/office/powerpoint/2010/main" val="33000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ive to your spending before the pandemic, do you expect that you will be spending more or less in the following locations.">
            <a:extLst>
              <a:ext uri="{FF2B5EF4-FFF2-40B4-BE49-F238E27FC236}">
                <a16:creationId xmlns:a16="http://schemas.microsoft.com/office/drawing/2014/main" id="{581C6224-B1BC-4BF7-A4F6-1A2EB0CB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48" y="1549990"/>
            <a:ext cx="5706826" cy="4150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20491-63C8-2BA2-F334-E495C5EF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of spending in various locations</a:t>
            </a:r>
          </a:p>
        </p:txBody>
      </p:sp>
    </p:spTree>
    <p:extLst>
      <p:ext uri="{BB962C8B-B14F-4D97-AF65-F5344CB8AC3E}">
        <p14:creationId xmlns:p14="http://schemas.microsoft.com/office/powerpoint/2010/main" val="28835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majaHeritage-square">
  <a:themeElements>
    <a:clrScheme name="Custom 4">
      <a:dk1>
        <a:srgbClr val="007935"/>
      </a:dk1>
      <a:lt1>
        <a:srgbClr val="FFFFFF"/>
      </a:lt1>
      <a:dk2>
        <a:srgbClr val="007832"/>
      </a:dk2>
      <a:lt2>
        <a:srgbClr val="FFFFFF"/>
      </a:lt2>
      <a:accent1>
        <a:srgbClr val="057932"/>
      </a:accent1>
      <a:accent2>
        <a:srgbClr val="628B64"/>
      </a:accent2>
      <a:accent3>
        <a:srgbClr val="90A98A"/>
      </a:accent3>
      <a:accent4>
        <a:srgbClr val="BCC8B7"/>
      </a:accent4>
      <a:accent5>
        <a:srgbClr val="2B7050"/>
      </a:accent5>
      <a:accent6>
        <a:srgbClr val="70947C"/>
      </a:accent6>
      <a:hlink>
        <a:srgbClr val="61B3E3"/>
      </a:hlink>
      <a:folHlink>
        <a:srgbClr val="EE77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jaHeritage-square" id="{88703D7C-A2E1-43EA-A7FC-68017A286127}" vid="{86D641F6-A567-4F1B-A550-56E006D6F847}"/>
    </a:ext>
  </a:extLst>
</a:theme>
</file>

<file path=ppt/theme/theme2.xml><?xml version="1.0" encoding="utf-8"?>
<a:theme xmlns:a="http://schemas.openxmlformats.org/drawingml/2006/main" name="UoS Energy 1 Blue">
  <a:themeElements>
    <a:clrScheme name="Custom 2">
      <a:dk1>
        <a:srgbClr val="395CAD"/>
      </a:dk1>
      <a:lt1>
        <a:srgbClr val="FFFFFF"/>
      </a:lt1>
      <a:dk2>
        <a:srgbClr val="365EAD"/>
      </a:dk2>
      <a:lt2>
        <a:srgbClr val="EEECE1"/>
      </a:lt2>
      <a:accent1>
        <a:srgbClr val="7887C3"/>
      </a:accent1>
      <a:accent2>
        <a:srgbClr val="9FA7D5"/>
      </a:accent2>
      <a:accent3>
        <a:srgbClr val="C6C9E7"/>
      </a:accent3>
      <a:accent4>
        <a:srgbClr val="61B3E3"/>
      </a:accent4>
      <a:accent5>
        <a:srgbClr val="9AC8ED"/>
      </a:accent5>
      <a:accent6>
        <a:srgbClr val="BBD8F2"/>
      </a:accent6>
      <a:hlink>
        <a:srgbClr val="F4A365"/>
      </a:hlink>
      <a:folHlink>
        <a:srgbClr val="F3C4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 1" id="{C5ABD442-A72D-FD46-930F-E726137513EC}" vid="{2B4FC275-8A72-1847-BC25-A1C066351A94}"/>
    </a:ext>
  </a:extLst>
</a:theme>
</file>

<file path=ppt/theme/theme3.xml><?xml version="1.0" encoding="utf-8"?>
<a:theme xmlns:a="http://schemas.openxmlformats.org/drawingml/2006/main" name="UoS Energy 1 Red">
  <a:themeElements>
    <a:clrScheme name="Custom 3">
      <a:dk1>
        <a:srgbClr val="762055"/>
      </a:dk1>
      <a:lt1>
        <a:srgbClr val="FFFFFF"/>
      </a:lt1>
      <a:dk2>
        <a:srgbClr val="762156"/>
      </a:dk2>
      <a:lt2>
        <a:srgbClr val="FFFFFF"/>
      </a:lt2>
      <a:accent1>
        <a:srgbClr val="762056"/>
      </a:accent1>
      <a:accent2>
        <a:srgbClr val="985A7E"/>
      </a:accent2>
      <a:accent3>
        <a:srgbClr val="B286A1"/>
      </a:accent3>
      <a:accent4>
        <a:srgbClr val="CFB4C5"/>
      </a:accent4>
      <a:accent5>
        <a:srgbClr val="572B82"/>
      </a:accent5>
      <a:accent6>
        <a:srgbClr val="8561A4"/>
      </a:accent6>
      <a:hlink>
        <a:srgbClr val="EE7723"/>
      </a:hlink>
      <a:folHlink>
        <a:srgbClr val="F3C4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 1" id="{C5ABD442-A72D-FD46-930F-E726137513EC}" vid="{AD567B19-D96A-5641-9DAB-ED9542F1FC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majaHeritage-square</Template>
  <TotalTime>17702</TotalTime>
  <Words>753</Words>
  <Application>Microsoft Office PowerPoint</Application>
  <PresentationFormat>On-screen Show (4:3)</PresentationFormat>
  <Paragraphs>145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FS Maja</vt:lpstr>
      <vt:lpstr>Symbol</vt:lpstr>
      <vt:lpstr>majaHeritage-square</vt:lpstr>
      <vt:lpstr>UoS Energy 1 Blue</vt:lpstr>
      <vt:lpstr>UoS Energy 1 Red</vt:lpstr>
      <vt:lpstr>HAGIS Covid results – Expectations &amp; intentions</vt:lpstr>
      <vt:lpstr>Background</vt:lpstr>
      <vt:lpstr>Research questions</vt:lpstr>
      <vt:lpstr>Current financial situation compared to before the first lockdown</vt:lpstr>
      <vt:lpstr>Research Question 1. How are people feeling regarding their long-term financial prospects?</vt:lpstr>
      <vt:lpstr>Research Question 1. How are people feeling regarding their long-term financial prospects? (1)</vt:lpstr>
      <vt:lpstr>Research Question 2. How and where do people intend spending their money? </vt:lpstr>
      <vt:lpstr>What do those better off intend doing with their savings? </vt:lpstr>
      <vt:lpstr>Expectations of spending in various locations</vt:lpstr>
      <vt:lpstr>Spending habits compared to pre-pandemic</vt:lpstr>
      <vt:lpstr>Saving patterns in case of another pandemic</vt:lpstr>
      <vt:lpstr>Research Question 3. How do people intend spending their time? </vt:lpstr>
      <vt:lpstr>Expectations of spending time in various activities after COVID-19</vt:lpstr>
      <vt:lpstr>Other: Meeting people  Studying   Travelling  Caregiving</vt:lpstr>
      <vt:lpstr>Research Question 4. Have people updated their life expectancy beliefs?</vt:lpstr>
      <vt:lpstr>Life expectancy beliefs   </vt:lpstr>
      <vt:lpstr>Life expectancy beliefs (1)   </vt:lpstr>
      <vt:lpstr>Life expectancy beliefs   Unweighted – sample characteristics may differ across Wave 1 and Covid Wave</vt:lpstr>
      <vt:lpstr>Life expectancy beliefs (2)   </vt:lpstr>
      <vt:lpstr>Summary</vt:lpstr>
      <vt:lpstr> david.comerford@stir.ac.uk</vt:lpstr>
    </vt:vector>
  </TitlesOfParts>
  <Company>University of Stirling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Athina Qendro</dc:creator>
  <cp:lastModifiedBy>Cristina Douglas</cp:lastModifiedBy>
  <cp:revision>268</cp:revision>
  <dcterms:created xsi:type="dcterms:W3CDTF">2018-02-01T15:54:37Z</dcterms:created>
  <dcterms:modified xsi:type="dcterms:W3CDTF">2022-05-17T07:10:27Z</dcterms:modified>
</cp:coreProperties>
</file>